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gif" ContentType="image/gif"/>
  <Default Extension="vml" ContentType="application/vnd.openxmlformats-officedocument.vmlDrawing"/>
  <Override PartName="/ppt/presentation.xml" ContentType="application/vnd.openxmlformats-officedocument.presentationml.presentation.main+xml"/>
  <Override PartName="/ppt/slides/slide37.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18.xml" ContentType="application/vnd.openxmlformats-officedocument.presentationml.slide+xml"/>
  <Override PartName="/ppt/slides/slide17.xml" ContentType="application/vnd.openxmlformats-officedocument.presentationml.slide+xml"/>
  <Override PartName="/ppt/slides/slide16.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40.xml" ContentType="application/vnd.openxmlformats-officedocument.presentationml.slide+xml"/>
  <Override PartName="/ppt/slides/slide39.xml" ContentType="application/vnd.openxmlformats-officedocument.presentationml.slide+xml"/>
  <Override PartName="/ppt/slides/slide38.xml" ContentType="application/vnd.openxmlformats-officedocument.presentationml.slide+xml"/>
  <Override PartName="/ppt/slides/slide33.xml" ContentType="application/vnd.openxmlformats-officedocument.presentationml.slide+xml"/>
  <Override PartName="/ppt/slides/slide32.xml" ContentType="application/vnd.openxmlformats-officedocument.presentationml.slide+xml"/>
  <Override PartName="/ppt/slides/slide31.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6.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10.xml" ContentType="application/vnd.openxmlformats-officedocument.presentationml.slide+xml"/>
  <Override PartName="/ppt/slides/slide6.xml" ContentType="application/vnd.openxmlformats-officedocument.presentationml.slide+xml"/>
  <Override PartName="/ppt/slides/slide8.xml" ContentType="application/vnd.openxmlformats-officedocument.presentationml.slide+xml"/>
  <Override PartName="/ppt/slides/slide5.xml" ContentType="application/vnd.openxmlformats-officedocument.presentationml.slide+xml"/>
  <Override PartName="/ppt/slides/slide7.xml" ContentType="application/vnd.openxmlformats-officedocument.presentationml.slide+xml"/>
  <Override PartName="/ppt/slideMasters/slideMaster1.xml" ContentType="application/vnd.openxmlformats-officedocument.presentationml.slideMaster+xml"/>
  <Override PartName="/ppt/notesSlides/notesSlide2.xml" ContentType="application/vnd.openxmlformats-officedocument.presentationml.notesSlide+xml"/>
  <Override PartName="/ppt/notesSlides/notesSlide6.xml" ContentType="application/vnd.openxmlformats-officedocument.presentationml.notesSlide+xml"/>
  <Override PartName="/ppt/notesSlides/notesSlide5.xml" ContentType="application/vnd.openxmlformats-officedocument.presentationml.notesSlide+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notesSlides/notesSlide3.xml" ContentType="application/vnd.openxmlformats-officedocument.presentationml.notesSlide+xml"/>
  <Override PartName="/ppt/notesSlides/notesSlide1.xml" ContentType="application/vnd.openxmlformats-officedocument.presentationml.notesSlide+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slideLayouts/slideLayout7.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8.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notesMasters/notesMaster1.xml" ContentType="application/vnd.openxmlformats-officedocument.presentationml.notesMaster+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handoutMasters/handoutMaster1.xml" ContentType="application/vnd.openxmlformats-officedocument.presentationml.handoutMaster+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2"/>
  </p:notesMasterIdLst>
  <p:handoutMasterIdLst>
    <p:handoutMasterId r:id="rId43"/>
  </p:handoutMasterIdLst>
  <p:sldIdLst>
    <p:sldId id="259" r:id="rId2"/>
    <p:sldId id="343" r:id="rId3"/>
    <p:sldId id="303" r:id="rId4"/>
    <p:sldId id="304" r:id="rId5"/>
    <p:sldId id="305" r:id="rId6"/>
    <p:sldId id="306" r:id="rId7"/>
    <p:sldId id="307" r:id="rId8"/>
    <p:sldId id="308" r:id="rId9"/>
    <p:sldId id="309" r:id="rId10"/>
    <p:sldId id="256" r:id="rId11"/>
    <p:sldId id="257" r:id="rId12"/>
    <p:sldId id="263" r:id="rId13"/>
    <p:sldId id="262" r:id="rId14"/>
    <p:sldId id="265" r:id="rId15"/>
    <p:sldId id="273" r:id="rId16"/>
    <p:sldId id="274" r:id="rId17"/>
    <p:sldId id="275" r:id="rId18"/>
    <p:sldId id="276" r:id="rId19"/>
    <p:sldId id="277" r:id="rId20"/>
    <p:sldId id="278" r:id="rId21"/>
    <p:sldId id="282" r:id="rId22"/>
    <p:sldId id="283" r:id="rId23"/>
    <p:sldId id="284" r:id="rId24"/>
    <p:sldId id="287" r:id="rId25"/>
    <p:sldId id="288" r:id="rId26"/>
    <p:sldId id="292" r:id="rId27"/>
    <p:sldId id="293" r:id="rId28"/>
    <p:sldId id="294" r:id="rId29"/>
    <p:sldId id="295" r:id="rId30"/>
    <p:sldId id="332" r:id="rId31"/>
    <p:sldId id="333" r:id="rId32"/>
    <p:sldId id="334" r:id="rId33"/>
    <p:sldId id="335" r:id="rId34"/>
    <p:sldId id="336" r:id="rId35"/>
    <p:sldId id="337" r:id="rId36"/>
    <p:sldId id="338" r:id="rId37"/>
    <p:sldId id="339" r:id="rId38"/>
    <p:sldId id="340" r:id="rId39"/>
    <p:sldId id="341" r:id="rId40"/>
    <p:sldId id="342" r:id="rId4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18" d="100"/>
          <a:sy n="118" d="100"/>
        </p:scale>
        <p:origin x="-1434" y="-2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ableStyles" Target="tableStyles.xml"/><Relationship Id="rId50" Type="http://schemas.openxmlformats.org/officeDocument/2006/relationships/customXml" Target="../customXml/item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customXml" Target="../customXml/item2.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handoutMaster" Target="handoutMasters/handoutMaster1.xml"/><Relationship Id="rId48" Type="http://schemas.openxmlformats.org/officeDocument/2006/relationships/customXml" Target="../customXml/item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EDD55A0-86EF-4A7B-A63C-610307C3662D}" type="datetimeFigureOut">
              <a:rPr lang="en-CA" smtClean="0"/>
              <a:t>05/02/2015</a:t>
            </a:fld>
            <a:endParaRPr lang="en-CA"/>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B8ED926-CA17-4699-9505-DBDF8A7F55B6}" type="slidenum">
              <a:rPr lang="en-CA" smtClean="0"/>
              <a:t>‹#›</a:t>
            </a:fld>
            <a:endParaRPr lang="en-CA"/>
          </a:p>
        </p:txBody>
      </p:sp>
    </p:spTree>
    <p:extLst>
      <p:ext uri="{BB962C8B-B14F-4D97-AF65-F5344CB8AC3E}">
        <p14:creationId xmlns:p14="http://schemas.microsoft.com/office/powerpoint/2010/main" val="66429345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EBFA51F-0094-40E5-A34E-B35691FA6A4B}" type="datetimeFigureOut">
              <a:rPr lang="en-CA" smtClean="0"/>
              <a:t>05/02/2015</a:t>
            </a:fld>
            <a:endParaRPr lang="en-C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A3A6477-A8A1-423F-8D59-193B95930481}" type="slidenum">
              <a:rPr lang="en-CA" smtClean="0"/>
              <a:t>‹#›</a:t>
            </a:fld>
            <a:endParaRPr lang="en-CA"/>
          </a:p>
        </p:txBody>
      </p:sp>
    </p:spTree>
    <p:extLst>
      <p:ext uri="{BB962C8B-B14F-4D97-AF65-F5344CB8AC3E}">
        <p14:creationId xmlns:p14="http://schemas.microsoft.com/office/powerpoint/2010/main" val="9573789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CA" dirty="0" smtClean="0"/>
              <a:t>- Prefrontal</a:t>
            </a:r>
            <a:r>
              <a:rPr lang="en-CA" baseline="0" dirty="0" smtClean="0"/>
              <a:t> Cortex, Limbic System (emotions), Ventral Striatum Area (Reward System), Hormones – all gas pedal and no breaks.</a:t>
            </a:r>
            <a:endParaRPr lang="en-CA" dirty="0" smtClean="0"/>
          </a:p>
          <a:p>
            <a:pPr>
              <a:buFontTx/>
              <a:buChar char="-"/>
            </a:pPr>
            <a:r>
              <a:rPr lang="en-CA" dirty="0" smtClean="0"/>
              <a:t>Home Entertainment System – Flat</a:t>
            </a:r>
            <a:r>
              <a:rPr lang="en-CA" baseline="0" dirty="0" smtClean="0"/>
              <a:t> Screen, </a:t>
            </a:r>
            <a:r>
              <a:rPr lang="en-CA" dirty="0" smtClean="0"/>
              <a:t>PVR, DVD, CD, Tuner, Speakers, no remote control yet</a:t>
            </a:r>
          </a:p>
          <a:p>
            <a:pPr>
              <a:buFontTx/>
              <a:buChar char="-"/>
            </a:pPr>
            <a:r>
              <a:rPr lang="en-CA" dirty="0" smtClean="0"/>
              <a:t> Adolescence is a crucial period both of susceptibility to the rewards of drugs and of vulnerability to the long-term effects of drug exposure. </a:t>
            </a:r>
          </a:p>
          <a:p>
            <a:pPr>
              <a:buFontTx/>
              <a:buChar char="-"/>
            </a:pPr>
            <a:r>
              <a:rPr lang="en-CA" dirty="0" smtClean="0"/>
              <a:t>Adolescence is a time of major brain development—particularly the maturation of prefrontal cortical regions involved in self-control and the neural circuits linking these areas to the reward regions. The prefrontal cortex, where we make decisions and comparative judgments about the value of different courses of action, is crucial for regulating our behavior in the face of potential rewards like drugs and food. Adolescents are prone to risky behaviors and impulsive actions that provide instant gratification instead of eventual rewards.  In part, this is because their prefrontal cortex is still a work in progress. Nora </a:t>
            </a:r>
            <a:r>
              <a:rPr lang="en-CA" dirty="0" err="1" smtClean="0"/>
              <a:t>Volkow</a:t>
            </a:r>
            <a:endParaRPr lang="en-CA" dirty="0"/>
          </a:p>
        </p:txBody>
      </p:sp>
      <p:sp>
        <p:nvSpPr>
          <p:cNvPr id="4" name="Slide Number Placeholder 3"/>
          <p:cNvSpPr>
            <a:spLocks noGrp="1"/>
          </p:cNvSpPr>
          <p:nvPr>
            <p:ph type="sldNum" sz="quarter" idx="10"/>
          </p:nvPr>
        </p:nvSpPr>
        <p:spPr/>
        <p:txBody>
          <a:bodyPr/>
          <a:lstStyle/>
          <a:p>
            <a:fld id="{11BB5CC7-6509-49C8-8256-732FE2D45C5C}" type="slidenum">
              <a:rPr lang="en-CA" smtClean="0"/>
              <a:pPr/>
              <a:t>3</a:t>
            </a:fld>
            <a:endParaRPr lang="en-C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CA" dirty="0" smtClean="0"/>
              <a:t>This image illustrates brain development through early adulthood, with blue indicating the mature state. The prefrontal cortex (white circle), which governs judgment and decision-making functions, is the last part of the brain to develop. This may help explain why teens, who are more prone to participating in risk-taking behavior, are particularly vulnerable to drug abuse.</a:t>
            </a:r>
            <a:endParaRPr lang="en-CA" dirty="0"/>
          </a:p>
        </p:txBody>
      </p:sp>
      <p:sp>
        <p:nvSpPr>
          <p:cNvPr id="4" name="Slide Number Placeholder 3"/>
          <p:cNvSpPr>
            <a:spLocks noGrp="1"/>
          </p:cNvSpPr>
          <p:nvPr>
            <p:ph type="sldNum" sz="quarter" idx="10"/>
          </p:nvPr>
        </p:nvSpPr>
        <p:spPr/>
        <p:txBody>
          <a:bodyPr/>
          <a:lstStyle/>
          <a:p>
            <a:fld id="{11BB5CC7-6509-49C8-8256-732FE2D45C5C}" type="slidenum">
              <a:rPr lang="en-CA" smtClean="0"/>
              <a:pPr/>
              <a:t>4</a:t>
            </a:fld>
            <a:endParaRPr lang="en-CA"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a:spLocks noGrp="1" noChangeArrowheads="1"/>
          </p:cNvSpPr>
          <p:nvPr>
            <p:ph type="sldNum" sz="quarter" idx="5"/>
          </p:nvPr>
        </p:nvSpPr>
        <p:spPr>
          <a:noFill/>
        </p:spPr>
        <p:txBody>
          <a:bodyPr/>
          <a:lstStyle/>
          <a:p>
            <a:fld id="{3E81B4F5-C787-404D-BD6C-D25EBE2FAD24}" type="slidenum">
              <a:rPr lang="en-US" smtClean="0">
                <a:latin typeface="Arial" pitchFamily="34" charset="0"/>
              </a:rPr>
              <a:pPr/>
              <a:t>17</a:t>
            </a:fld>
            <a:endParaRPr lang="en-US" smtClean="0">
              <a:latin typeface="Arial" pitchFamily="34" charset="0"/>
            </a:endParaRPr>
          </a:p>
        </p:txBody>
      </p:sp>
      <p:sp>
        <p:nvSpPr>
          <p:cNvPr id="79875" name="Rectangle 2"/>
          <p:cNvSpPr>
            <a:spLocks noGrp="1" noRot="1" noChangeAspect="1" noChangeArrowheads="1" noTextEdit="1"/>
          </p:cNvSpPr>
          <p:nvPr>
            <p:ph type="sldImg"/>
          </p:nvPr>
        </p:nvSpPr>
        <p:spPr>
          <a:xfrm>
            <a:off x="1143000" y="687388"/>
            <a:ext cx="4572000" cy="3429000"/>
          </a:xfrm>
          <a:ln/>
        </p:spPr>
      </p:sp>
      <p:sp>
        <p:nvSpPr>
          <p:cNvPr id="79876" name="Rectangle 3"/>
          <p:cNvSpPr>
            <a:spLocks noGrp="1" noChangeArrowheads="1"/>
          </p:cNvSpPr>
          <p:nvPr>
            <p:ph type="body" idx="1"/>
          </p:nvPr>
        </p:nvSpPr>
        <p:spPr>
          <a:xfrm>
            <a:off x="914400" y="4343400"/>
            <a:ext cx="5029200" cy="3705225"/>
          </a:xfrm>
          <a:noFill/>
          <a:ln/>
        </p:spPr>
        <p:txBody>
          <a:bodyPr/>
          <a:lstStyle/>
          <a:p>
            <a:pPr eaLnBrk="1" hangingPunct="1"/>
            <a:r>
              <a:rPr lang="en-CA" altLang="ja-JP" sz="1000" u="sng" smtClean="0">
                <a:latin typeface="Arial" pitchFamily="34" charset="0"/>
              </a:rPr>
              <a:t>Key Point:</a:t>
            </a:r>
            <a:r>
              <a:rPr lang="en-CA" altLang="ja-JP" sz="1000" smtClean="0">
                <a:latin typeface="Arial" pitchFamily="34" charset="0"/>
              </a:rPr>
              <a:t> </a:t>
            </a:r>
          </a:p>
          <a:p>
            <a:pPr eaLnBrk="1" hangingPunct="1"/>
            <a:r>
              <a:rPr lang="en-CA" altLang="ja-JP" sz="1000" smtClean="0">
                <a:latin typeface="Arial" pitchFamily="34" charset="0"/>
              </a:rPr>
              <a:t>Along with cholesterol and blood pressure reduction, quitting smoking is a critically important risk factor to manage in postponing or preventing CHD-related deaths.</a:t>
            </a:r>
            <a:endParaRPr lang="en-CA" altLang="ja-JP" sz="1000" u="sng" smtClean="0">
              <a:latin typeface="Arial" pitchFamily="34" charset="0"/>
            </a:endParaRPr>
          </a:p>
          <a:p>
            <a:pPr eaLnBrk="1" hangingPunct="1"/>
            <a:endParaRPr lang="en-CA" altLang="ja-JP" sz="1000" u="sng" smtClean="0">
              <a:latin typeface="Arial" pitchFamily="34" charset="0"/>
            </a:endParaRPr>
          </a:p>
          <a:p>
            <a:pPr eaLnBrk="1" hangingPunct="1"/>
            <a:r>
              <a:rPr lang="en-CA" altLang="ja-JP" sz="1000" u="sng" smtClean="0">
                <a:latin typeface="Arial" pitchFamily="34" charset="0"/>
              </a:rPr>
              <a:t>Background:</a:t>
            </a:r>
            <a:r>
              <a:rPr lang="en-CA" altLang="ja-JP" sz="1000" smtClean="0">
                <a:latin typeface="Arial" pitchFamily="34" charset="0"/>
              </a:rPr>
              <a:t> </a:t>
            </a:r>
          </a:p>
          <a:p>
            <a:pPr eaLnBrk="1" hangingPunct="1"/>
            <a:r>
              <a:rPr lang="en-CA" altLang="ja-JP" sz="1000" smtClean="0">
                <a:latin typeface="Arial" pitchFamily="34" charset="0"/>
              </a:rPr>
              <a:t>This study by Unal and colleagues investigated the potential impact of population-based primary prevention measures (in healthy individuals) versus secondary prevention efforts of risk factor reduction in patients with CHD on cardiovascular health in England and Wales. They constructed a model that synthesized data on the number of CHD patients, use of specific treatments, trends in cardiovascular risk factors, and mortality benefits of specific risk factor changes in healthy people and in CHD patients. In the healthy population, the single largest factor contributing to the reduction in CHD mortality rates in 1981-2000 was quitting smoking. Over this time period, CHD mortality actually declined by 54%, and smoking prevalence fell by 35%. Quitting smoking resulted in the prevention or postponement of about 24,680 deaths – a substantially higher amount than the deaths prevented/postponed by cholesterol reduction (n=4710) and blood pressure reduction (n=7235). </a:t>
            </a:r>
            <a:endParaRPr lang="en-CA" altLang="ja-JP" sz="1000" u="sng" smtClean="0">
              <a:latin typeface="Arial" pitchFamily="34" charset="0"/>
            </a:endParaRPr>
          </a:p>
          <a:p>
            <a:pPr eaLnBrk="1" hangingPunct="1"/>
            <a:endParaRPr lang="en-CA" altLang="ja-JP" sz="1000" u="sng" smtClean="0">
              <a:latin typeface="Arial" pitchFamily="34" charset="0"/>
            </a:endParaRPr>
          </a:p>
          <a:p>
            <a:pPr eaLnBrk="1" hangingPunct="1"/>
            <a:r>
              <a:rPr lang="en-CA" altLang="ja-JP" sz="1000" u="sng" smtClean="0">
                <a:latin typeface="Arial" pitchFamily="34" charset="0"/>
              </a:rPr>
              <a:t>Reference:</a:t>
            </a:r>
            <a:endParaRPr lang="en-CA" altLang="ja-JP" sz="1000" smtClean="0">
              <a:latin typeface="Arial" pitchFamily="34" charset="0"/>
            </a:endParaRPr>
          </a:p>
          <a:p>
            <a:pPr eaLnBrk="1" hangingPunct="1"/>
            <a:r>
              <a:rPr lang="en-CA" altLang="ja-JP" sz="1000" smtClean="0">
                <a:latin typeface="Arial" pitchFamily="34" charset="0"/>
              </a:rPr>
              <a:t>Unal B, Critchley JA, Capewell S. Modelling the decline in coronary heart disease deaths in England and Wales, 1981–2000: comparing contributions from primary prevention and secondary prevention. </a:t>
            </a:r>
            <a:r>
              <a:rPr lang="en-CA" altLang="ja-JP" sz="1000" i="1" smtClean="0">
                <a:latin typeface="Arial" pitchFamily="34" charset="0"/>
              </a:rPr>
              <a:t>BMJ</a:t>
            </a:r>
            <a:r>
              <a:rPr lang="en-CA" altLang="ja-JP" sz="1000" smtClean="0">
                <a:latin typeface="Arial" pitchFamily="34" charset="0"/>
              </a:rPr>
              <a:t> 2005;331:614.</a:t>
            </a:r>
            <a:endParaRPr lang="en-US" sz="1000" smtClean="0">
              <a:latin typeface="Arial"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0BA0208E-DB8F-4039-B303-83AB0AA8DB69}" type="slidenum">
              <a:rPr lang="en-CA" smtClean="0"/>
              <a:t>25</a:t>
            </a:fld>
            <a:endParaRPr lang="en-CA"/>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CA" b="1" dirty="0" smtClean="0"/>
              <a:t>- Not just about a lack of knowledge</a:t>
            </a:r>
            <a:r>
              <a:rPr lang="en-CA" b="1" baseline="0" dirty="0" smtClean="0"/>
              <a:t> about drugs and their consequences.  </a:t>
            </a:r>
            <a:endParaRPr lang="en-CA" b="1" dirty="0" smtClean="0"/>
          </a:p>
          <a:p>
            <a:pPr marL="171450" indent="-171450">
              <a:buFontTx/>
              <a:buChar char="-"/>
            </a:pPr>
            <a:r>
              <a:rPr lang="en-CA" b="1" dirty="0" smtClean="0"/>
              <a:t>Resiliency </a:t>
            </a:r>
            <a:r>
              <a:rPr lang="en-CA" dirty="0" smtClean="0"/>
              <a:t>– the </a:t>
            </a:r>
            <a:r>
              <a:rPr lang="en-CA" b="1" dirty="0" smtClean="0"/>
              <a:t>ability to cope </a:t>
            </a:r>
            <a:r>
              <a:rPr lang="en-CA" dirty="0" smtClean="0"/>
              <a:t>with adversity or a situation that is not readily amenable to change (</a:t>
            </a:r>
            <a:r>
              <a:rPr lang="en-CA" dirty="0" err="1" smtClean="0"/>
              <a:t>ie</a:t>
            </a:r>
            <a:r>
              <a:rPr lang="en-CA" dirty="0" smtClean="0"/>
              <a:t> living with an alcoholic parent) (Compendium</a:t>
            </a:r>
            <a:r>
              <a:rPr lang="en-CA" baseline="0" dirty="0" smtClean="0"/>
              <a:t> of Best Practices pg. 23)</a:t>
            </a:r>
          </a:p>
          <a:p>
            <a:pPr marL="171450" indent="-171450">
              <a:buFontTx/>
              <a:buChar char="-"/>
            </a:pPr>
            <a:r>
              <a:rPr lang="en-CA" baseline="0" dirty="0" smtClean="0"/>
              <a:t>Strength Based.</a:t>
            </a:r>
          </a:p>
          <a:p>
            <a:pPr marL="171450" indent="-171450">
              <a:buFontTx/>
              <a:buChar char="-"/>
            </a:pPr>
            <a:endParaRPr lang="en-CA" dirty="0" smtClean="0"/>
          </a:p>
          <a:p>
            <a:r>
              <a:rPr lang="en-CA" dirty="0" smtClean="0"/>
              <a:t>- </a:t>
            </a:r>
            <a:r>
              <a:rPr lang="en-CA" b="1" dirty="0" smtClean="0"/>
              <a:t>Favorable social norms </a:t>
            </a:r>
            <a:r>
              <a:rPr lang="en-CA" dirty="0" smtClean="0"/>
              <a:t>– mass media, parental role models, perceived risk, availability/price, peers</a:t>
            </a:r>
          </a:p>
          <a:p>
            <a:pPr marL="171450" indent="-171450">
              <a:buFontTx/>
              <a:buChar char="-"/>
            </a:pPr>
            <a:endParaRPr lang="en-CA" baseline="0" dirty="0" smtClean="0"/>
          </a:p>
          <a:p>
            <a:pPr marL="171450" indent="-171450">
              <a:buFontTx/>
              <a:buChar char="-"/>
            </a:pPr>
            <a:endParaRPr lang="en-CA" dirty="0" smtClean="0"/>
          </a:p>
          <a:p>
            <a:r>
              <a:rPr lang="en-CA" dirty="0" smtClean="0"/>
              <a:t>-It is important to emphasize that these risk factors referenced above are</a:t>
            </a:r>
          </a:p>
          <a:p>
            <a:r>
              <a:rPr lang="en-CA" dirty="0" smtClean="0"/>
              <a:t>largely out of the control of the individual (nobody chooses to be neglected by</a:t>
            </a:r>
          </a:p>
          <a:p>
            <a:r>
              <a:rPr lang="en-CA" dirty="0" smtClean="0"/>
              <a:t>his/her parents!).</a:t>
            </a:r>
          </a:p>
          <a:p>
            <a:endParaRPr lang="en-CA" dirty="0" smtClean="0"/>
          </a:p>
          <a:p>
            <a:r>
              <a:rPr lang="en-CA" b="1" dirty="0" smtClean="0"/>
              <a:t>They are also linked to many other risky behaviours and related health</a:t>
            </a:r>
          </a:p>
          <a:p>
            <a:r>
              <a:rPr lang="en-CA" b="1" dirty="0" smtClean="0"/>
              <a:t>disorders, such as dropping-out of school, aggressiveness, delinquency,</a:t>
            </a:r>
          </a:p>
          <a:p>
            <a:r>
              <a:rPr lang="en-CA" b="1" dirty="0" smtClean="0"/>
              <a:t>violence, risky sexual behaviour, depression and suicide. It should not,</a:t>
            </a:r>
          </a:p>
          <a:p>
            <a:r>
              <a:rPr lang="en-CA" b="1" dirty="0" smtClean="0"/>
              <a:t>therefore, come as a surprise that prevention science demonstrates that many</a:t>
            </a:r>
          </a:p>
          <a:p>
            <a:r>
              <a:rPr lang="en-CA" b="1" dirty="0" smtClean="0"/>
              <a:t>drug prevention interventions and policies also prevent other risky behaviours.</a:t>
            </a:r>
          </a:p>
          <a:p>
            <a:pPr marL="171450" indent="-171450">
              <a:buFontTx/>
              <a:buChar char="-"/>
            </a:pPr>
            <a:endParaRPr lang="en-CA" baseline="0" dirty="0" smtClean="0"/>
          </a:p>
        </p:txBody>
      </p:sp>
      <p:sp>
        <p:nvSpPr>
          <p:cNvPr id="4" name="Slide Number Placeholder 3"/>
          <p:cNvSpPr>
            <a:spLocks noGrp="1"/>
          </p:cNvSpPr>
          <p:nvPr>
            <p:ph type="sldNum" sz="quarter" idx="10"/>
          </p:nvPr>
        </p:nvSpPr>
        <p:spPr/>
        <p:txBody>
          <a:bodyPr/>
          <a:lstStyle/>
          <a:p>
            <a:fld id="{F27514DA-468D-4E30-9FE9-C8A0939528D6}" type="slidenum">
              <a:rPr lang="en-CA" smtClean="0"/>
              <a:pPr/>
              <a:t>31</a:t>
            </a:fld>
            <a:endParaRPr lang="en-CA"/>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343400"/>
            <a:ext cx="5486400" cy="4800600"/>
          </a:xfrm>
        </p:spPr>
        <p:txBody>
          <a:bodyPr>
            <a:normAutofit fontScale="92500" lnSpcReduction="20000"/>
          </a:bodyPr>
          <a:lstStyle/>
          <a:p>
            <a:r>
              <a:rPr lang="en-CA" dirty="0" smtClean="0"/>
              <a:t>The Single Most</a:t>
            </a:r>
            <a:r>
              <a:rPr lang="en-CA" baseline="0" dirty="0" smtClean="0"/>
              <a:t> Important Factor!</a:t>
            </a:r>
          </a:p>
          <a:p>
            <a:endParaRPr lang="en-CA" baseline="0" dirty="0" smtClean="0"/>
          </a:p>
          <a:p>
            <a:r>
              <a:rPr lang="en-CA" dirty="0" smtClean="0"/>
              <a:t>Parenting skills programmes support parents in being better parents, in very</a:t>
            </a:r>
          </a:p>
          <a:p>
            <a:r>
              <a:rPr lang="en-CA" dirty="0" smtClean="0"/>
              <a:t>simple ways. A warm child-rearing style, where parents set rules for</a:t>
            </a:r>
          </a:p>
          <a:p>
            <a:r>
              <a:rPr lang="en-CA" dirty="0" smtClean="0"/>
              <a:t>acceptable behaviours, closely monitor free time and friendship patterns, help</a:t>
            </a:r>
          </a:p>
          <a:p>
            <a:r>
              <a:rPr lang="en-CA" dirty="0" smtClean="0"/>
              <a:t>to acquire skills to make informed decisions, and are role models has been</a:t>
            </a:r>
          </a:p>
          <a:p>
            <a:r>
              <a:rPr lang="en-CA" dirty="0" smtClean="0"/>
              <a:t>shown to be </a:t>
            </a:r>
            <a:r>
              <a:rPr lang="en-CA" b="1" dirty="0" smtClean="0"/>
              <a:t>one of the most powerful protective factors against substance</a:t>
            </a:r>
          </a:p>
          <a:p>
            <a:r>
              <a:rPr lang="en-CA" b="1" dirty="0" smtClean="0"/>
              <a:t>abuse and other risky behaviours.</a:t>
            </a:r>
          </a:p>
          <a:p>
            <a:endParaRPr lang="en-CA" dirty="0" smtClean="0"/>
          </a:p>
          <a:p>
            <a:r>
              <a:rPr lang="en-CA" dirty="0" smtClean="0"/>
              <a:t>The Authoritative Parent – Diana </a:t>
            </a:r>
            <a:r>
              <a:rPr lang="en-CA" dirty="0" err="1" smtClean="0"/>
              <a:t>Baumrind</a:t>
            </a:r>
            <a:r>
              <a:rPr lang="en-CA" dirty="0" smtClean="0"/>
              <a:t>; high on structure and high on warmth and support. </a:t>
            </a:r>
          </a:p>
          <a:p>
            <a:endParaRPr lang="en-CA" dirty="0" smtClean="0"/>
          </a:p>
          <a:p>
            <a:r>
              <a:rPr lang="en-CA" dirty="0" smtClean="0"/>
              <a:t>Emotion Coaching  - John </a:t>
            </a:r>
            <a:r>
              <a:rPr lang="en-CA" dirty="0" err="1" smtClean="0"/>
              <a:t>Gottman</a:t>
            </a:r>
            <a:r>
              <a:rPr lang="en-CA" dirty="0" smtClean="0"/>
              <a:t>, PhD (The Science of Trust)</a:t>
            </a:r>
          </a:p>
          <a:p>
            <a:endParaRPr lang="en-CA" dirty="0" smtClean="0"/>
          </a:p>
          <a:p>
            <a:endParaRPr lang="en-CA" dirty="0" smtClean="0"/>
          </a:p>
          <a:p>
            <a:endParaRPr lang="en-CA" dirty="0" smtClean="0"/>
          </a:p>
          <a:p>
            <a:endParaRPr lang="en-CA" dirty="0" smtClean="0"/>
          </a:p>
          <a:p>
            <a:endParaRPr lang="en-CA" dirty="0" smtClean="0"/>
          </a:p>
          <a:p>
            <a:r>
              <a:rPr lang="en-CA" dirty="0" smtClean="0"/>
              <a:t>[NIDA:</a:t>
            </a:r>
            <a:r>
              <a:rPr lang="en-CA" baseline="0" dirty="0" smtClean="0"/>
              <a:t> </a:t>
            </a:r>
          </a:p>
          <a:p>
            <a:pPr fontAlgn="base"/>
            <a:r>
              <a:rPr lang="en-CA" sz="1200" b="1" i="0" kern="1200" dirty="0" smtClean="0">
                <a:solidFill>
                  <a:schemeClr val="tx1"/>
                </a:solidFill>
                <a:latin typeface="+mn-lt"/>
                <a:ea typeface="+mn-ea"/>
                <a:cs typeface="+mn-cs"/>
              </a:rPr>
              <a:t>Principle 5</a:t>
            </a:r>
            <a:r>
              <a:rPr lang="en-CA" sz="1200" b="0" i="0" kern="1200" dirty="0" smtClean="0">
                <a:solidFill>
                  <a:schemeClr val="tx1"/>
                </a:solidFill>
                <a:latin typeface="+mn-lt"/>
                <a:ea typeface="+mn-ea"/>
                <a:cs typeface="+mn-cs"/>
              </a:rPr>
              <a:t> - Family-based prevention programs should enhance family bonding and relationships and include parenting skills; practice in developing, discussing, and enforcing family policies on substance abuse; and training in drug education and information (</a:t>
            </a:r>
            <a:r>
              <a:rPr lang="en-CA" sz="1200" b="0" i="0" kern="1200" dirty="0" err="1" smtClean="0">
                <a:solidFill>
                  <a:schemeClr val="tx1"/>
                </a:solidFill>
                <a:latin typeface="+mn-lt"/>
                <a:ea typeface="+mn-ea"/>
                <a:cs typeface="+mn-cs"/>
              </a:rPr>
              <a:t>Ashery</a:t>
            </a:r>
            <a:r>
              <a:rPr lang="en-CA" sz="1200" b="0" i="0" kern="1200" dirty="0" smtClean="0">
                <a:solidFill>
                  <a:schemeClr val="tx1"/>
                </a:solidFill>
                <a:latin typeface="+mn-lt"/>
                <a:ea typeface="+mn-ea"/>
                <a:cs typeface="+mn-cs"/>
              </a:rPr>
              <a:t> et al. 1998).</a:t>
            </a:r>
          </a:p>
          <a:p>
            <a:pPr fontAlgn="base"/>
            <a:r>
              <a:rPr lang="en-CA" sz="1200" b="0" i="0" kern="1200" dirty="0" smtClean="0">
                <a:solidFill>
                  <a:schemeClr val="tx1"/>
                </a:solidFill>
                <a:latin typeface="+mn-lt"/>
                <a:ea typeface="+mn-ea"/>
                <a:cs typeface="+mn-cs"/>
              </a:rPr>
              <a:t>Family bonding is the bedrock of the relationship between parents and children. Bonding can be strengthened through skills training on parent supportiveness of children, parent-child communication, and parental involvement (</a:t>
            </a:r>
            <a:r>
              <a:rPr lang="en-CA" sz="1200" b="0" i="0" kern="1200" dirty="0" err="1" smtClean="0">
                <a:solidFill>
                  <a:schemeClr val="tx1"/>
                </a:solidFill>
                <a:latin typeface="+mn-lt"/>
                <a:ea typeface="+mn-ea"/>
                <a:cs typeface="+mn-cs"/>
              </a:rPr>
              <a:t>Kosterman</a:t>
            </a:r>
            <a:r>
              <a:rPr lang="en-CA" sz="1200" b="0" i="0" kern="1200" dirty="0" smtClean="0">
                <a:solidFill>
                  <a:schemeClr val="tx1"/>
                </a:solidFill>
                <a:latin typeface="+mn-lt"/>
                <a:ea typeface="+mn-ea"/>
                <a:cs typeface="+mn-cs"/>
              </a:rPr>
              <a:t> et al. 1997; </a:t>
            </a:r>
            <a:r>
              <a:rPr lang="en-CA" sz="1200" b="0" i="0" kern="1200" dirty="0" err="1" smtClean="0">
                <a:solidFill>
                  <a:schemeClr val="tx1"/>
                </a:solidFill>
                <a:latin typeface="+mn-lt"/>
                <a:ea typeface="+mn-ea"/>
                <a:cs typeface="+mn-cs"/>
              </a:rPr>
              <a:t>Spoth</a:t>
            </a:r>
            <a:r>
              <a:rPr lang="en-CA" sz="1200" b="0" i="0" kern="1200" dirty="0" smtClean="0">
                <a:solidFill>
                  <a:schemeClr val="tx1"/>
                </a:solidFill>
                <a:latin typeface="+mn-lt"/>
                <a:ea typeface="+mn-ea"/>
                <a:cs typeface="+mn-cs"/>
              </a:rPr>
              <a:t> et al. 2004).</a:t>
            </a:r>
          </a:p>
          <a:p>
            <a:pPr fontAlgn="base"/>
            <a:r>
              <a:rPr lang="en-CA" sz="1200" b="0" i="0" kern="1200" dirty="0" smtClean="0">
                <a:solidFill>
                  <a:schemeClr val="tx1"/>
                </a:solidFill>
                <a:latin typeface="+mn-lt"/>
                <a:ea typeface="+mn-ea"/>
                <a:cs typeface="+mn-cs"/>
              </a:rPr>
              <a:t>Parental monitoring and supervision are critical for drug abuse prevention. These skills can be enhanced with training on rule-setting; techniques for monitoring activities; praise for appropriate behavior; and moderate, consistent discipline that enforces defined family rules (</a:t>
            </a:r>
            <a:r>
              <a:rPr lang="en-CA" sz="1200" b="0" i="0" kern="1200" dirty="0" err="1" smtClean="0">
                <a:solidFill>
                  <a:schemeClr val="tx1"/>
                </a:solidFill>
                <a:latin typeface="+mn-lt"/>
                <a:ea typeface="+mn-ea"/>
                <a:cs typeface="+mn-cs"/>
              </a:rPr>
              <a:t>Kosterman</a:t>
            </a:r>
            <a:r>
              <a:rPr lang="en-CA" sz="1200" b="0" i="0" kern="1200" dirty="0" smtClean="0">
                <a:solidFill>
                  <a:schemeClr val="tx1"/>
                </a:solidFill>
                <a:latin typeface="+mn-lt"/>
                <a:ea typeface="+mn-ea"/>
                <a:cs typeface="+mn-cs"/>
              </a:rPr>
              <a:t> et al. 2001).</a:t>
            </a:r>
          </a:p>
          <a:p>
            <a:pPr fontAlgn="base"/>
            <a:r>
              <a:rPr lang="en-CA" sz="1200" b="0" i="0" kern="1200" dirty="0" smtClean="0">
                <a:solidFill>
                  <a:schemeClr val="tx1"/>
                </a:solidFill>
                <a:latin typeface="+mn-lt"/>
                <a:ea typeface="+mn-ea"/>
                <a:cs typeface="+mn-cs"/>
              </a:rPr>
              <a:t>Drug education and information for parents or caregivers reinforces what children are learning about the harmful effects of drugs and opens opportunities for family discussions about the abuse of legal and illegal substances (Bauman et al. 2001).</a:t>
            </a:r>
          </a:p>
          <a:p>
            <a:pPr fontAlgn="base"/>
            <a:r>
              <a:rPr lang="en-CA" sz="1200" b="0" i="0" kern="1200" dirty="0" smtClean="0">
                <a:solidFill>
                  <a:schemeClr val="tx1"/>
                </a:solidFill>
                <a:latin typeface="+mn-lt"/>
                <a:ea typeface="+mn-ea"/>
                <a:cs typeface="+mn-cs"/>
              </a:rPr>
              <a:t>Brief, family-focused interventions for the general population can positively change specific parenting behavior that can reduce later risks of drug abuse (</a:t>
            </a:r>
            <a:r>
              <a:rPr lang="en-CA" sz="1200" b="0" i="0" kern="1200" dirty="0" err="1" smtClean="0">
                <a:solidFill>
                  <a:schemeClr val="tx1"/>
                </a:solidFill>
                <a:latin typeface="+mn-lt"/>
                <a:ea typeface="+mn-ea"/>
                <a:cs typeface="+mn-cs"/>
              </a:rPr>
              <a:t>Spoth</a:t>
            </a:r>
            <a:r>
              <a:rPr lang="en-CA" sz="1200" b="0" i="0" kern="1200" dirty="0" smtClean="0">
                <a:solidFill>
                  <a:schemeClr val="tx1"/>
                </a:solidFill>
                <a:latin typeface="+mn-lt"/>
                <a:ea typeface="+mn-ea"/>
                <a:cs typeface="+mn-cs"/>
              </a:rPr>
              <a:t> et al. 2002b).]</a:t>
            </a:r>
          </a:p>
          <a:p>
            <a:endParaRPr lang="en-CA" dirty="0"/>
          </a:p>
        </p:txBody>
      </p:sp>
      <p:sp>
        <p:nvSpPr>
          <p:cNvPr id="4" name="Slide Number Placeholder 3"/>
          <p:cNvSpPr>
            <a:spLocks noGrp="1"/>
          </p:cNvSpPr>
          <p:nvPr>
            <p:ph type="sldNum" sz="quarter" idx="10"/>
          </p:nvPr>
        </p:nvSpPr>
        <p:spPr/>
        <p:txBody>
          <a:bodyPr/>
          <a:lstStyle/>
          <a:p>
            <a:fld id="{F27514DA-468D-4E30-9FE9-C8A0939528D6}" type="slidenum">
              <a:rPr lang="en-CA" smtClean="0"/>
              <a:pPr/>
              <a:t>32</a:t>
            </a:fld>
            <a:endParaRPr lang="en-C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A356AEA0-6005-4A9B-B90C-DA79D533450D}" type="datetimeFigureOut">
              <a:rPr lang="en-CA" smtClean="0"/>
              <a:t>05/02/2015</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46D4B3EA-70B0-4429-96FB-21D2A3323FF0}" type="slidenum">
              <a:rPr lang="en-CA" smtClean="0"/>
              <a:t>‹#›</a:t>
            </a:fld>
            <a:endParaRPr lang="en-CA" dirty="0"/>
          </a:p>
        </p:txBody>
      </p:sp>
    </p:spTree>
    <p:extLst>
      <p:ext uri="{BB962C8B-B14F-4D97-AF65-F5344CB8AC3E}">
        <p14:creationId xmlns:p14="http://schemas.microsoft.com/office/powerpoint/2010/main" val="13034265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A356AEA0-6005-4A9B-B90C-DA79D533450D}" type="datetimeFigureOut">
              <a:rPr lang="en-CA" smtClean="0"/>
              <a:t>05/02/2015</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46D4B3EA-70B0-4429-96FB-21D2A3323FF0}" type="slidenum">
              <a:rPr lang="en-CA" smtClean="0"/>
              <a:t>‹#›</a:t>
            </a:fld>
            <a:endParaRPr lang="en-CA" dirty="0"/>
          </a:p>
        </p:txBody>
      </p:sp>
    </p:spTree>
    <p:extLst>
      <p:ext uri="{BB962C8B-B14F-4D97-AF65-F5344CB8AC3E}">
        <p14:creationId xmlns:p14="http://schemas.microsoft.com/office/powerpoint/2010/main" val="13797546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A356AEA0-6005-4A9B-B90C-DA79D533450D}" type="datetimeFigureOut">
              <a:rPr lang="en-CA" smtClean="0"/>
              <a:t>05/02/2015</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46D4B3EA-70B0-4429-96FB-21D2A3323FF0}" type="slidenum">
              <a:rPr lang="en-CA" smtClean="0"/>
              <a:t>‹#›</a:t>
            </a:fld>
            <a:endParaRPr lang="en-CA" dirty="0"/>
          </a:p>
        </p:txBody>
      </p:sp>
    </p:spTree>
    <p:extLst>
      <p:ext uri="{BB962C8B-B14F-4D97-AF65-F5344CB8AC3E}">
        <p14:creationId xmlns:p14="http://schemas.microsoft.com/office/powerpoint/2010/main" val="33711750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hart">
  <p:cSld name="Title, Text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371600"/>
          </a:xfrm>
        </p:spPr>
        <p:txBody>
          <a:bodyPr/>
          <a:lstStyle/>
          <a:p>
            <a:r>
              <a:rPr lang="en-US" smtClean="0"/>
              <a:t>Click to edit Master title style</a:t>
            </a:r>
            <a:endParaRPr lang="en-CA"/>
          </a:p>
        </p:txBody>
      </p:sp>
      <p:sp>
        <p:nvSpPr>
          <p:cNvPr id="3" name="Text Placeholder 2"/>
          <p:cNvSpPr>
            <a:spLocks noGrp="1"/>
          </p:cNvSpPr>
          <p:nvPr>
            <p:ph type="body" sz="half" idx="1"/>
          </p:nvPr>
        </p:nvSpPr>
        <p:spPr>
          <a:xfrm>
            <a:off x="457200" y="1981200"/>
            <a:ext cx="40386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hart Placeholder 3"/>
          <p:cNvSpPr>
            <a:spLocks noGrp="1"/>
          </p:cNvSpPr>
          <p:nvPr>
            <p:ph type="chart" sz="half" idx="2"/>
          </p:nvPr>
        </p:nvSpPr>
        <p:spPr>
          <a:xfrm>
            <a:off x="4648200" y="1981200"/>
            <a:ext cx="4038600" cy="4114800"/>
          </a:xfrm>
        </p:spPr>
        <p:txBody>
          <a:bodyPr/>
          <a:lstStyle/>
          <a:p>
            <a:pPr lvl="0"/>
            <a:endParaRPr lang="en-CA" noProof="0" smtClean="0"/>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30F5B4F-387B-4447-AE70-C74902B542C7}" type="slidenum">
              <a:rPr lang="en-US"/>
              <a:pPr>
                <a:defRPr/>
              </a:pPr>
              <a:t>‹#›</a:t>
            </a:fld>
            <a:endParaRPr lang="en-US"/>
          </a:p>
        </p:txBody>
      </p:sp>
    </p:spTree>
    <p:extLst>
      <p:ext uri="{BB962C8B-B14F-4D97-AF65-F5344CB8AC3E}">
        <p14:creationId xmlns:p14="http://schemas.microsoft.com/office/powerpoint/2010/main" val="7913911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chart">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371600"/>
          </a:xfrm>
        </p:spPr>
        <p:txBody>
          <a:bodyPr/>
          <a:lstStyle/>
          <a:p>
            <a:r>
              <a:rPr lang="en-US" smtClean="0"/>
              <a:t>Click to edit Master title style</a:t>
            </a:r>
            <a:endParaRPr lang="en-CA"/>
          </a:p>
        </p:txBody>
      </p:sp>
      <p:sp>
        <p:nvSpPr>
          <p:cNvPr id="3" name="Chart Placeholder 2"/>
          <p:cNvSpPr>
            <a:spLocks noGrp="1"/>
          </p:cNvSpPr>
          <p:nvPr>
            <p:ph type="chart" idx="1"/>
          </p:nvPr>
        </p:nvSpPr>
        <p:spPr>
          <a:xfrm>
            <a:off x="457200" y="1981200"/>
            <a:ext cx="8229600" cy="4114800"/>
          </a:xfrm>
        </p:spPr>
        <p:txBody>
          <a:bodyPr/>
          <a:lstStyle/>
          <a:p>
            <a:pPr lvl="0"/>
            <a:endParaRPr lang="en-CA"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4A0BCF8-A08F-48CA-8758-E7C806CB3C68}" type="slidenum">
              <a:rPr lang="en-US"/>
              <a:pPr>
                <a:defRPr/>
              </a:pPr>
              <a:t>‹#›</a:t>
            </a:fld>
            <a:endParaRPr lang="en-US"/>
          </a:p>
        </p:txBody>
      </p:sp>
    </p:spTree>
    <p:extLst>
      <p:ext uri="{BB962C8B-B14F-4D97-AF65-F5344CB8AC3E}">
        <p14:creationId xmlns:p14="http://schemas.microsoft.com/office/powerpoint/2010/main" val="15265645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A356AEA0-6005-4A9B-B90C-DA79D533450D}" type="datetimeFigureOut">
              <a:rPr lang="en-CA" smtClean="0"/>
              <a:t>05/02/2015</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46D4B3EA-70B0-4429-96FB-21D2A3323FF0}" type="slidenum">
              <a:rPr lang="en-CA" smtClean="0"/>
              <a:t>‹#›</a:t>
            </a:fld>
            <a:endParaRPr lang="en-CA" dirty="0"/>
          </a:p>
        </p:txBody>
      </p:sp>
    </p:spTree>
    <p:extLst>
      <p:ext uri="{BB962C8B-B14F-4D97-AF65-F5344CB8AC3E}">
        <p14:creationId xmlns:p14="http://schemas.microsoft.com/office/powerpoint/2010/main" val="1645260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356AEA0-6005-4A9B-B90C-DA79D533450D}" type="datetimeFigureOut">
              <a:rPr lang="en-CA" smtClean="0"/>
              <a:t>05/02/2015</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46D4B3EA-70B0-4429-96FB-21D2A3323FF0}" type="slidenum">
              <a:rPr lang="en-CA" smtClean="0"/>
              <a:t>‹#›</a:t>
            </a:fld>
            <a:endParaRPr lang="en-CA" dirty="0"/>
          </a:p>
        </p:txBody>
      </p:sp>
    </p:spTree>
    <p:extLst>
      <p:ext uri="{BB962C8B-B14F-4D97-AF65-F5344CB8AC3E}">
        <p14:creationId xmlns:p14="http://schemas.microsoft.com/office/powerpoint/2010/main" val="31706506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A356AEA0-6005-4A9B-B90C-DA79D533450D}" type="datetimeFigureOut">
              <a:rPr lang="en-CA" smtClean="0"/>
              <a:t>05/02/2015</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46D4B3EA-70B0-4429-96FB-21D2A3323FF0}" type="slidenum">
              <a:rPr lang="en-CA" smtClean="0"/>
              <a:t>‹#›</a:t>
            </a:fld>
            <a:endParaRPr lang="en-CA" dirty="0"/>
          </a:p>
        </p:txBody>
      </p:sp>
    </p:spTree>
    <p:extLst>
      <p:ext uri="{BB962C8B-B14F-4D97-AF65-F5344CB8AC3E}">
        <p14:creationId xmlns:p14="http://schemas.microsoft.com/office/powerpoint/2010/main" val="10402031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A356AEA0-6005-4A9B-B90C-DA79D533450D}" type="datetimeFigureOut">
              <a:rPr lang="en-CA" smtClean="0"/>
              <a:t>05/02/2015</a:t>
            </a:fld>
            <a:endParaRPr lang="en-CA" dirty="0"/>
          </a:p>
        </p:txBody>
      </p:sp>
      <p:sp>
        <p:nvSpPr>
          <p:cNvPr id="8" name="Footer Placeholder 7"/>
          <p:cNvSpPr>
            <a:spLocks noGrp="1"/>
          </p:cNvSpPr>
          <p:nvPr>
            <p:ph type="ftr" sz="quarter" idx="11"/>
          </p:nvPr>
        </p:nvSpPr>
        <p:spPr/>
        <p:txBody>
          <a:bodyPr/>
          <a:lstStyle/>
          <a:p>
            <a:endParaRPr lang="en-CA" dirty="0"/>
          </a:p>
        </p:txBody>
      </p:sp>
      <p:sp>
        <p:nvSpPr>
          <p:cNvPr id="9" name="Slide Number Placeholder 8"/>
          <p:cNvSpPr>
            <a:spLocks noGrp="1"/>
          </p:cNvSpPr>
          <p:nvPr>
            <p:ph type="sldNum" sz="quarter" idx="12"/>
          </p:nvPr>
        </p:nvSpPr>
        <p:spPr/>
        <p:txBody>
          <a:bodyPr/>
          <a:lstStyle/>
          <a:p>
            <a:fld id="{46D4B3EA-70B0-4429-96FB-21D2A3323FF0}" type="slidenum">
              <a:rPr lang="en-CA" smtClean="0"/>
              <a:t>‹#›</a:t>
            </a:fld>
            <a:endParaRPr lang="en-CA" dirty="0"/>
          </a:p>
        </p:txBody>
      </p:sp>
    </p:spTree>
    <p:extLst>
      <p:ext uri="{BB962C8B-B14F-4D97-AF65-F5344CB8AC3E}">
        <p14:creationId xmlns:p14="http://schemas.microsoft.com/office/powerpoint/2010/main" val="8467383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A356AEA0-6005-4A9B-B90C-DA79D533450D}" type="datetimeFigureOut">
              <a:rPr lang="en-CA" smtClean="0"/>
              <a:t>05/02/2015</a:t>
            </a:fld>
            <a:endParaRPr lang="en-CA" dirty="0"/>
          </a:p>
        </p:txBody>
      </p:sp>
      <p:sp>
        <p:nvSpPr>
          <p:cNvPr id="4" name="Footer Placeholder 3"/>
          <p:cNvSpPr>
            <a:spLocks noGrp="1"/>
          </p:cNvSpPr>
          <p:nvPr>
            <p:ph type="ftr" sz="quarter" idx="11"/>
          </p:nvPr>
        </p:nvSpPr>
        <p:spPr/>
        <p:txBody>
          <a:bodyPr/>
          <a:lstStyle/>
          <a:p>
            <a:endParaRPr lang="en-CA" dirty="0"/>
          </a:p>
        </p:txBody>
      </p:sp>
      <p:sp>
        <p:nvSpPr>
          <p:cNvPr id="5" name="Slide Number Placeholder 4"/>
          <p:cNvSpPr>
            <a:spLocks noGrp="1"/>
          </p:cNvSpPr>
          <p:nvPr>
            <p:ph type="sldNum" sz="quarter" idx="12"/>
          </p:nvPr>
        </p:nvSpPr>
        <p:spPr/>
        <p:txBody>
          <a:bodyPr/>
          <a:lstStyle/>
          <a:p>
            <a:fld id="{46D4B3EA-70B0-4429-96FB-21D2A3323FF0}" type="slidenum">
              <a:rPr lang="en-CA" smtClean="0"/>
              <a:t>‹#›</a:t>
            </a:fld>
            <a:endParaRPr lang="en-CA" dirty="0"/>
          </a:p>
        </p:txBody>
      </p:sp>
    </p:spTree>
    <p:extLst>
      <p:ext uri="{BB962C8B-B14F-4D97-AF65-F5344CB8AC3E}">
        <p14:creationId xmlns:p14="http://schemas.microsoft.com/office/powerpoint/2010/main" val="11114934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356AEA0-6005-4A9B-B90C-DA79D533450D}" type="datetimeFigureOut">
              <a:rPr lang="en-CA" smtClean="0"/>
              <a:t>05/02/2015</a:t>
            </a:fld>
            <a:endParaRPr lang="en-CA" dirty="0"/>
          </a:p>
        </p:txBody>
      </p:sp>
      <p:sp>
        <p:nvSpPr>
          <p:cNvPr id="3" name="Footer Placeholder 2"/>
          <p:cNvSpPr>
            <a:spLocks noGrp="1"/>
          </p:cNvSpPr>
          <p:nvPr>
            <p:ph type="ftr" sz="quarter" idx="11"/>
          </p:nvPr>
        </p:nvSpPr>
        <p:spPr/>
        <p:txBody>
          <a:bodyPr/>
          <a:lstStyle/>
          <a:p>
            <a:endParaRPr lang="en-CA" dirty="0"/>
          </a:p>
        </p:txBody>
      </p:sp>
      <p:sp>
        <p:nvSpPr>
          <p:cNvPr id="4" name="Slide Number Placeholder 3"/>
          <p:cNvSpPr>
            <a:spLocks noGrp="1"/>
          </p:cNvSpPr>
          <p:nvPr>
            <p:ph type="sldNum" sz="quarter" idx="12"/>
          </p:nvPr>
        </p:nvSpPr>
        <p:spPr/>
        <p:txBody>
          <a:bodyPr/>
          <a:lstStyle/>
          <a:p>
            <a:fld id="{46D4B3EA-70B0-4429-96FB-21D2A3323FF0}" type="slidenum">
              <a:rPr lang="en-CA" smtClean="0"/>
              <a:t>‹#›</a:t>
            </a:fld>
            <a:endParaRPr lang="en-CA" dirty="0"/>
          </a:p>
        </p:txBody>
      </p:sp>
    </p:spTree>
    <p:extLst>
      <p:ext uri="{BB962C8B-B14F-4D97-AF65-F5344CB8AC3E}">
        <p14:creationId xmlns:p14="http://schemas.microsoft.com/office/powerpoint/2010/main" val="24322199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356AEA0-6005-4A9B-B90C-DA79D533450D}" type="datetimeFigureOut">
              <a:rPr lang="en-CA" smtClean="0"/>
              <a:t>05/02/2015</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46D4B3EA-70B0-4429-96FB-21D2A3323FF0}" type="slidenum">
              <a:rPr lang="en-CA" smtClean="0"/>
              <a:t>‹#›</a:t>
            </a:fld>
            <a:endParaRPr lang="en-CA" dirty="0"/>
          </a:p>
        </p:txBody>
      </p:sp>
    </p:spTree>
    <p:extLst>
      <p:ext uri="{BB962C8B-B14F-4D97-AF65-F5344CB8AC3E}">
        <p14:creationId xmlns:p14="http://schemas.microsoft.com/office/powerpoint/2010/main" val="13899242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356AEA0-6005-4A9B-B90C-DA79D533450D}" type="datetimeFigureOut">
              <a:rPr lang="en-CA" smtClean="0"/>
              <a:t>05/02/2015</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46D4B3EA-70B0-4429-96FB-21D2A3323FF0}" type="slidenum">
              <a:rPr lang="en-CA" smtClean="0"/>
              <a:t>‹#›</a:t>
            </a:fld>
            <a:endParaRPr lang="en-CA" dirty="0"/>
          </a:p>
        </p:txBody>
      </p:sp>
    </p:spTree>
    <p:extLst>
      <p:ext uri="{BB962C8B-B14F-4D97-AF65-F5344CB8AC3E}">
        <p14:creationId xmlns:p14="http://schemas.microsoft.com/office/powerpoint/2010/main" val="2874333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356AEA0-6005-4A9B-B90C-DA79D533450D}" type="datetimeFigureOut">
              <a:rPr lang="en-CA" smtClean="0"/>
              <a:t>05/02/2015</a:t>
            </a:fld>
            <a:endParaRPr lang="en-CA"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6D4B3EA-70B0-4429-96FB-21D2A3323FF0}" type="slidenum">
              <a:rPr lang="en-CA" smtClean="0"/>
              <a:t>‹#›</a:t>
            </a:fld>
            <a:endParaRPr lang="en-CA" dirty="0"/>
          </a:p>
        </p:txBody>
      </p:sp>
    </p:spTree>
    <p:extLst>
      <p:ext uri="{BB962C8B-B14F-4D97-AF65-F5344CB8AC3E}">
        <p14:creationId xmlns:p14="http://schemas.microsoft.com/office/powerpoint/2010/main" val="23464841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3.xml"/><Relationship Id="rId1" Type="http://schemas.openxmlformats.org/officeDocument/2006/relationships/vmlDrawing" Target="../drawings/vmlDrawing1.vml"/><Relationship Id="rId5" Type="http://schemas.openxmlformats.org/officeDocument/2006/relationships/image" Target="../media/image11.emf"/><Relationship Id="rId4" Type="http://schemas.openxmlformats.org/officeDocument/2006/relationships/oleObject" Target="../embeddings/oleObject1.bin"/></Relationships>
</file>

<file path=ppt/slides/_rels/slide18.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4.xml"/><Relationship Id="rId4" Type="http://schemas.openxmlformats.org/officeDocument/2006/relationships/image" Target="../media/image2.jpe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33.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image" Target="../media/image20.gif"/><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hyperlink" Target="http://www.google.ca/url?sa=i&amp;rct=j&amp;q=&amp;esrc=s&amp;source=images&amp;cd=&amp;cad=rja&amp;uact=8&amp;ved=0CAcQjRw&amp;url=http://sophisticatedignorance.net/2013/09/30/sophi-the-world-watches-as-a-village-burns-by-phillytheboss/&amp;ei=gNLNVI-PMtO0oQTBpIH4Ag&amp;bvm=bv.85076809,d.cGU&amp;psig=AFQjCNF_xh8RnGbRPvDWNaR1hJzqziPPEA&amp;ust=1422861305994568"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hyperlink" Target="http://www.drugabuse.gov/family-checkup" TargetMode="External"/><Relationship Id="rId2" Type="http://schemas.openxmlformats.org/officeDocument/2006/relationships/hyperlink" Target="http://healthycanadians.gc.ca/alt/pdf/healthy-living-vie-saine/substance-abuse-toxicomanie/talking-parle/teens-adolescents-eng.pdf"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CA" sz="5300" b="1" u="sng" dirty="0"/>
              <a:t>Teen Substance Abuse: Medical Aspects</a:t>
            </a:r>
            <a:r>
              <a:rPr lang="en-CA" sz="5300" dirty="0"/>
              <a:t/>
            </a:r>
            <a:br>
              <a:rPr lang="en-CA" sz="5300" dirty="0"/>
            </a:br>
            <a:r>
              <a:rPr lang="en-CA" dirty="0" smtClean="0"/>
              <a:t/>
            </a:r>
            <a:br>
              <a:rPr lang="en-CA" dirty="0" smtClean="0"/>
            </a:br>
            <a:r>
              <a:rPr lang="en-CA" sz="3600" b="1" dirty="0" smtClean="0"/>
              <a:t>Dr</a:t>
            </a:r>
            <a:r>
              <a:rPr lang="en-CA" sz="3600" b="1" dirty="0"/>
              <a:t>. David Smith, Dr. Chris Cunningham, </a:t>
            </a:r>
            <a:r>
              <a:rPr lang="en-CA" sz="3600" b="1" dirty="0" smtClean="0"/>
              <a:t/>
            </a:r>
            <a:br>
              <a:rPr lang="en-CA" sz="3600" b="1" dirty="0" smtClean="0"/>
            </a:br>
            <a:r>
              <a:rPr lang="en-CA" sz="3600" b="1" dirty="0" smtClean="0"/>
              <a:t>Dr</a:t>
            </a:r>
            <a:r>
              <a:rPr lang="en-CA" sz="3600" b="1" dirty="0"/>
              <a:t>. Mike Concannon, Doug Rogers</a:t>
            </a:r>
            <a:r>
              <a:rPr lang="en-CA" sz="3600" dirty="0"/>
              <a:t/>
            </a:r>
            <a:br>
              <a:rPr lang="en-CA" sz="3600" dirty="0"/>
            </a:br>
            <a:endParaRPr lang="en-CA" sz="3600" dirty="0"/>
          </a:p>
        </p:txBody>
      </p:sp>
      <p:sp>
        <p:nvSpPr>
          <p:cNvPr id="4" name="Subtitle 3"/>
          <p:cNvSpPr>
            <a:spLocks noGrp="1"/>
          </p:cNvSpPr>
          <p:nvPr>
            <p:ph type="subTitle" idx="1"/>
          </p:nvPr>
        </p:nvSpPr>
        <p:spPr>
          <a:xfrm>
            <a:off x="1371600" y="5373216"/>
            <a:ext cx="6512768" cy="265584"/>
          </a:xfrm>
        </p:spPr>
        <p:txBody>
          <a:bodyPr>
            <a:normAutofit fontScale="40000" lnSpcReduction="20000"/>
          </a:bodyPr>
          <a:lstStyle/>
          <a:p>
            <a:endParaRPr lang="en-CA" dirty="0"/>
          </a:p>
        </p:txBody>
      </p:sp>
    </p:spTree>
    <p:extLst>
      <p:ext uri="{BB962C8B-B14F-4D97-AF65-F5344CB8AC3E}">
        <p14:creationId xmlns:p14="http://schemas.microsoft.com/office/powerpoint/2010/main" val="27149792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6635080" cy="1143000"/>
          </a:xfrm>
        </p:spPr>
        <p:txBody>
          <a:bodyPr>
            <a:normAutofit fontScale="90000"/>
          </a:bodyPr>
          <a:lstStyle/>
          <a:p>
            <a:r>
              <a:rPr lang="en-CA" sz="3600" u="sng" dirty="0" smtClean="0"/>
              <a:t>MARIJUANNA – FACT BASED </a:t>
            </a:r>
            <a:br>
              <a:rPr lang="en-CA" sz="3600" u="sng" dirty="0" smtClean="0"/>
            </a:br>
            <a:r>
              <a:rPr lang="en-CA" sz="3600" u="sng" dirty="0" smtClean="0"/>
              <a:t>RESEARCH</a:t>
            </a:r>
            <a:endParaRPr lang="en-CA" sz="3600" u="sng"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72200" y="260648"/>
            <a:ext cx="2400300" cy="12241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 name="Content Placeholder 9"/>
          <p:cNvSpPr>
            <a:spLocks noGrp="1"/>
          </p:cNvSpPr>
          <p:nvPr>
            <p:ph idx="1"/>
          </p:nvPr>
        </p:nvSpPr>
        <p:spPr>
          <a:xfrm>
            <a:off x="395536" y="1916832"/>
            <a:ext cx="8229600" cy="4525963"/>
          </a:xfrm>
        </p:spPr>
        <p:txBody>
          <a:bodyPr>
            <a:normAutofit fontScale="92500" lnSpcReduction="20000"/>
          </a:bodyPr>
          <a:lstStyle/>
          <a:p>
            <a:pPr marL="0" indent="0">
              <a:buNone/>
            </a:pPr>
            <a:r>
              <a:rPr lang="en-US" u="sng" dirty="0"/>
              <a:t>The short-term effects of marijuana </a:t>
            </a:r>
            <a:r>
              <a:rPr lang="en-US" u="sng" dirty="0" smtClean="0"/>
              <a:t>include </a:t>
            </a:r>
            <a:r>
              <a:rPr lang="en-US" sz="2200" u="sng" dirty="0" smtClean="0"/>
              <a:t>(NIDA 2014)</a:t>
            </a:r>
            <a:r>
              <a:rPr lang="en-US" dirty="0" smtClean="0"/>
              <a:t>: </a:t>
            </a:r>
            <a:endParaRPr lang="en-CA" dirty="0"/>
          </a:p>
          <a:p>
            <a:pPr lvl="0"/>
            <a:r>
              <a:rPr lang="en-US" dirty="0"/>
              <a:t>problems with memory and learning </a:t>
            </a:r>
            <a:endParaRPr lang="en-CA" dirty="0"/>
          </a:p>
          <a:p>
            <a:pPr lvl="0"/>
            <a:r>
              <a:rPr lang="en-US" dirty="0"/>
              <a:t>distorted perception </a:t>
            </a:r>
            <a:r>
              <a:rPr lang="en-US" i="1" dirty="0"/>
              <a:t>(sights, sounds, time, touch)</a:t>
            </a:r>
            <a:r>
              <a:rPr lang="en-US" dirty="0"/>
              <a:t> </a:t>
            </a:r>
            <a:endParaRPr lang="en-CA" dirty="0"/>
          </a:p>
          <a:p>
            <a:pPr lvl="0"/>
            <a:r>
              <a:rPr lang="en-US" dirty="0"/>
              <a:t>trouble with thinking and </a:t>
            </a:r>
            <a:r>
              <a:rPr lang="en-US" dirty="0" smtClean="0"/>
              <a:t>problem-solving </a:t>
            </a:r>
            <a:endParaRPr lang="en-CA" dirty="0"/>
          </a:p>
          <a:p>
            <a:pPr lvl="0"/>
            <a:r>
              <a:rPr lang="en-US" dirty="0"/>
              <a:t>loss of motor coordination; and </a:t>
            </a:r>
            <a:endParaRPr lang="en-CA" dirty="0"/>
          </a:p>
          <a:p>
            <a:pPr lvl="0"/>
            <a:r>
              <a:rPr lang="en-US" dirty="0"/>
              <a:t>Increased heart rate. </a:t>
            </a:r>
            <a:endParaRPr lang="en-CA" dirty="0"/>
          </a:p>
          <a:p>
            <a:pPr marL="0" indent="0">
              <a:buNone/>
            </a:pPr>
            <a:r>
              <a:rPr lang="en-US" dirty="0"/>
              <a:t>These effects are even greater when other drugs are mixed with the marijuana; and users do not always know what drugs are given to them.</a:t>
            </a:r>
            <a:endParaRPr lang="en-CA" dirty="0"/>
          </a:p>
        </p:txBody>
      </p:sp>
    </p:spTree>
    <p:extLst>
      <p:ext uri="{BB962C8B-B14F-4D97-AF65-F5344CB8AC3E}">
        <p14:creationId xmlns:p14="http://schemas.microsoft.com/office/powerpoint/2010/main" val="19567715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0">
                                            <p:txEl>
                                              <p:pRg st="1" end="1"/>
                                            </p:txEl>
                                          </p:spTgt>
                                        </p:tgtEl>
                                        <p:attrNameLst>
                                          <p:attrName>style.visibility</p:attrName>
                                        </p:attrNameLst>
                                      </p:cBhvr>
                                      <p:to>
                                        <p:strVal val="visible"/>
                                      </p:to>
                                    </p:set>
                                    <p:animEffect transition="in" filter="fade">
                                      <p:cBhvr>
                                        <p:cTn id="7" dur="1000"/>
                                        <p:tgtEl>
                                          <p:spTgt spid="10">
                                            <p:txEl>
                                              <p:pRg st="1" end="1"/>
                                            </p:txEl>
                                          </p:spTgt>
                                        </p:tgtEl>
                                      </p:cBhvr>
                                    </p:animEffect>
                                    <p:anim calcmode="lin" valueType="num">
                                      <p:cBhvr>
                                        <p:cTn id="8" dur="1000" fill="hold"/>
                                        <p:tgtEl>
                                          <p:spTgt spid="10">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10">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0">
                                            <p:txEl>
                                              <p:pRg st="2" end="2"/>
                                            </p:txEl>
                                          </p:spTgt>
                                        </p:tgtEl>
                                        <p:attrNameLst>
                                          <p:attrName>style.visibility</p:attrName>
                                        </p:attrNameLst>
                                      </p:cBhvr>
                                      <p:to>
                                        <p:strVal val="visible"/>
                                      </p:to>
                                    </p:set>
                                    <p:animEffect transition="in" filter="fade">
                                      <p:cBhvr>
                                        <p:cTn id="14" dur="1000"/>
                                        <p:tgtEl>
                                          <p:spTgt spid="10">
                                            <p:txEl>
                                              <p:pRg st="2" end="2"/>
                                            </p:txEl>
                                          </p:spTgt>
                                        </p:tgtEl>
                                      </p:cBhvr>
                                    </p:animEffect>
                                    <p:anim calcmode="lin" valueType="num">
                                      <p:cBhvr>
                                        <p:cTn id="15" dur="1000" fill="hold"/>
                                        <p:tgtEl>
                                          <p:spTgt spid="10">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10">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10">
                                            <p:txEl>
                                              <p:pRg st="3" end="3"/>
                                            </p:txEl>
                                          </p:spTgt>
                                        </p:tgtEl>
                                        <p:attrNameLst>
                                          <p:attrName>style.visibility</p:attrName>
                                        </p:attrNameLst>
                                      </p:cBhvr>
                                      <p:to>
                                        <p:strVal val="visible"/>
                                      </p:to>
                                    </p:set>
                                    <p:animEffect transition="in" filter="fade">
                                      <p:cBhvr>
                                        <p:cTn id="21" dur="1000"/>
                                        <p:tgtEl>
                                          <p:spTgt spid="10">
                                            <p:txEl>
                                              <p:pRg st="3" end="3"/>
                                            </p:txEl>
                                          </p:spTgt>
                                        </p:tgtEl>
                                      </p:cBhvr>
                                    </p:animEffect>
                                    <p:anim calcmode="lin" valueType="num">
                                      <p:cBhvr>
                                        <p:cTn id="22" dur="1000" fill="hold"/>
                                        <p:tgtEl>
                                          <p:spTgt spid="10">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10">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10">
                                            <p:txEl>
                                              <p:pRg st="4" end="4"/>
                                            </p:txEl>
                                          </p:spTgt>
                                        </p:tgtEl>
                                        <p:attrNameLst>
                                          <p:attrName>style.visibility</p:attrName>
                                        </p:attrNameLst>
                                      </p:cBhvr>
                                      <p:to>
                                        <p:strVal val="visible"/>
                                      </p:to>
                                    </p:set>
                                    <p:animEffect transition="in" filter="fade">
                                      <p:cBhvr>
                                        <p:cTn id="28" dur="1000"/>
                                        <p:tgtEl>
                                          <p:spTgt spid="10">
                                            <p:txEl>
                                              <p:pRg st="4" end="4"/>
                                            </p:txEl>
                                          </p:spTgt>
                                        </p:tgtEl>
                                      </p:cBhvr>
                                    </p:animEffect>
                                    <p:anim calcmode="lin" valueType="num">
                                      <p:cBhvr>
                                        <p:cTn id="29" dur="1000" fill="hold"/>
                                        <p:tgtEl>
                                          <p:spTgt spid="10">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10">
                                            <p:txEl>
                                              <p:pRg st="4" end="4"/>
                                            </p:txEl>
                                          </p:spTgt>
                                        </p:tgtEl>
                                        <p:attrNameLst>
                                          <p:attrName>ppt_y</p:attrName>
                                        </p:attrNameLst>
                                      </p:cBhvr>
                                      <p:tavLst>
                                        <p:tav tm="0">
                                          <p:val>
                                            <p:strVal val="#ppt_y+.1"/>
                                          </p:val>
                                        </p:tav>
                                        <p:tav tm="100000">
                                          <p:val>
                                            <p:strVal val="#ppt_y"/>
                                          </p:val>
                                        </p:tav>
                                      </p:tavLst>
                                    </p:anim>
                                  </p:childTnLst>
                                </p:cTn>
                              </p:par>
                              <p:par>
                                <p:cTn id="31" presetID="42" presetClass="entr" presetSubtype="0" fill="hold" nodeType="withEffect">
                                  <p:stCondLst>
                                    <p:cond delay="0"/>
                                  </p:stCondLst>
                                  <p:childTnLst>
                                    <p:set>
                                      <p:cBhvr>
                                        <p:cTn id="32" dur="1" fill="hold">
                                          <p:stCondLst>
                                            <p:cond delay="0"/>
                                          </p:stCondLst>
                                        </p:cTn>
                                        <p:tgtEl>
                                          <p:spTgt spid="10">
                                            <p:txEl>
                                              <p:pRg st="5" end="5"/>
                                            </p:txEl>
                                          </p:spTgt>
                                        </p:tgtEl>
                                        <p:attrNameLst>
                                          <p:attrName>style.visibility</p:attrName>
                                        </p:attrNameLst>
                                      </p:cBhvr>
                                      <p:to>
                                        <p:strVal val="visible"/>
                                      </p:to>
                                    </p:set>
                                    <p:animEffect transition="in" filter="fade">
                                      <p:cBhvr>
                                        <p:cTn id="33" dur="1000"/>
                                        <p:tgtEl>
                                          <p:spTgt spid="10">
                                            <p:txEl>
                                              <p:pRg st="5" end="5"/>
                                            </p:txEl>
                                          </p:spTgt>
                                        </p:tgtEl>
                                      </p:cBhvr>
                                    </p:animEffect>
                                    <p:anim calcmode="lin" valueType="num">
                                      <p:cBhvr>
                                        <p:cTn id="34" dur="1000" fill="hold"/>
                                        <p:tgtEl>
                                          <p:spTgt spid="10">
                                            <p:txEl>
                                              <p:pRg st="5" end="5"/>
                                            </p:txEl>
                                          </p:spTgt>
                                        </p:tgtEl>
                                        <p:attrNameLst>
                                          <p:attrName>ppt_x</p:attrName>
                                        </p:attrNameLst>
                                      </p:cBhvr>
                                      <p:tavLst>
                                        <p:tav tm="0">
                                          <p:val>
                                            <p:strVal val="#ppt_x"/>
                                          </p:val>
                                        </p:tav>
                                        <p:tav tm="100000">
                                          <p:val>
                                            <p:strVal val="#ppt_x"/>
                                          </p:val>
                                        </p:tav>
                                      </p:tavLst>
                                    </p:anim>
                                    <p:anim calcmode="lin" valueType="num">
                                      <p:cBhvr>
                                        <p:cTn id="35" dur="1000" fill="hold"/>
                                        <p:tgtEl>
                                          <p:spTgt spid="10">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nodeType="clickEffect">
                                  <p:stCondLst>
                                    <p:cond delay="0"/>
                                  </p:stCondLst>
                                  <p:childTnLst>
                                    <p:set>
                                      <p:cBhvr>
                                        <p:cTn id="39" dur="1" fill="hold">
                                          <p:stCondLst>
                                            <p:cond delay="0"/>
                                          </p:stCondLst>
                                        </p:cTn>
                                        <p:tgtEl>
                                          <p:spTgt spid="10">
                                            <p:txEl>
                                              <p:pRg st="6" end="6"/>
                                            </p:txEl>
                                          </p:spTgt>
                                        </p:tgtEl>
                                        <p:attrNameLst>
                                          <p:attrName>style.visibility</p:attrName>
                                        </p:attrNameLst>
                                      </p:cBhvr>
                                      <p:to>
                                        <p:strVal val="visible"/>
                                      </p:to>
                                    </p:set>
                                    <p:animEffect transition="in" filter="fade">
                                      <p:cBhvr>
                                        <p:cTn id="40" dur="1000"/>
                                        <p:tgtEl>
                                          <p:spTgt spid="10">
                                            <p:txEl>
                                              <p:pRg st="6" end="6"/>
                                            </p:txEl>
                                          </p:spTgt>
                                        </p:tgtEl>
                                      </p:cBhvr>
                                    </p:animEffect>
                                    <p:anim calcmode="lin" valueType="num">
                                      <p:cBhvr>
                                        <p:cTn id="41" dur="1000" fill="hold"/>
                                        <p:tgtEl>
                                          <p:spTgt spid="10">
                                            <p:txEl>
                                              <p:pRg st="6" end="6"/>
                                            </p:txEl>
                                          </p:spTgt>
                                        </p:tgtEl>
                                        <p:attrNameLst>
                                          <p:attrName>ppt_x</p:attrName>
                                        </p:attrNameLst>
                                      </p:cBhvr>
                                      <p:tavLst>
                                        <p:tav tm="0">
                                          <p:val>
                                            <p:strVal val="#ppt_x"/>
                                          </p:val>
                                        </p:tav>
                                        <p:tav tm="100000">
                                          <p:val>
                                            <p:strVal val="#ppt_x"/>
                                          </p:val>
                                        </p:tav>
                                      </p:tavLst>
                                    </p:anim>
                                    <p:anim calcmode="lin" valueType="num">
                                      <p:cBhvr>
                                        <p:cTn id="42" dur="1000" fill="hold"/>
                                        <p:tgtEl>
                                          <p:spTgt spid="10">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332656"/>
            <a:ext cx="8229600" cy="6264696"/>
          </a:xfrm>
        </p:spPr>
        <p:txBody>
          <a:bodyPr>
            <a:normAutofit fontScale="70000" lnSpcReduction="20000"/>
          </a:bodyPr>
          <a:lstStyle/>
          <a:p>
            <a:pPr marL="0" indent="0" algn="ctr">
              <a:buNone/>
            </a:pPr>
            <a:r>
              <a:rPr lang="en-CA" sz="4400" u="sng" dirty="0" smtClean="0"/>
              <a:t> </a:t>
            </a:r>
            <a:r>
              <a:rPr lang="en-CA" sz="4400" b="1" u="sng" dirty="0"/>
              <a:t>What is the effect of cannabis use on brain? </a:t>
            </a:r>
            <a:endParaRPr lang="en-CA" sz="4400" u="sng" dirty="0"/>
          </a:p>
          <a:p>
            <a:pPr marL="0" indent="0" algn="ctr">
              <a:buNone/>
            </a:pPr>
            <a:r>
              <a:rPr lang="en-CA" sz="2300" dirty="0" smtClean="0"/>
              <a:t>(UNODC World Drug Report, 2014)</a:t>
            </a:r>
            <a:endParaRPr lang="en-CA" sz="2300" dirty="0"/>
          </a:p>
          <a:p>
            <a:pPr marL="0" indent="0">
              <a:buNone/>
            </a:pPr>
            <a:r>
              <a:rPr lang="en-CA" sz="4400" dirty="0" smtClean="0"/>
              <a:t>- </a:t>
            </a:r>
            <a:r>
              <a:rPr lang="en-CA" sz="4000" dirty="0"/>
              <a:t>Cannabis affects your brain </a:t>
            </a:r>
            <a:r>
              <a:rPr lang="en-CA" sz="4000" dirty="0" smtClean="0"/>
              <a:t>directly.</a:t>
            </a:r>
            <a:endParaRPr lang="en-CA" sz="4000" dirty="0"/>
          </a:p>
          <a:p>
            <a:pPr marL="0" indent="0">
              <a:buNone/>
            </a:pPr>
            <a:endParaRPr lang="en-CA" sz="4000" dirty="0" smtClean="0"/>
          </a:p>
          <a:p>
            <a:pPr marL="0" indent="0">
              <a:buNone/>
            </a:pPr>
            <a:r>
              <a:rPr lang="en-CA" sz="4000" dirty="0" smtClean="0"/>
              <a:t>- </a:t>
            </a:r>
            <a:r>
              <a:rPr lang="en-CA" sz="4000" dirty="0"/>
              <a:t>Cannabis use can lead to problems with thinking and problem solving; it is linked to deficits in memory, attention, reaction time, information processing and </a:t>
            </a:r>
            <a:r>
              <a:rPr lang="en-CA" sz="4000" dirty="0" smtClean="0"/>
              <a:t>learning. </a:t>
            </a:r>
            <a:endParaRPr lang="en-CA" sz="4000" dirty="0"/>
          </a:p>
          <a:p>
            <a:pPr marL="0" indent="0">
              <a:buNone/>
            </a:pPr>
            <a:endParaRPr lang="en-CA" sz="4000" dirty="0" smtClean="0"/>
          </a:p>
          <a:p>
            <a:pPr marL="0" indent="0">
              <a:buNone/>
            </a:pPr>
            <a:r>
              <a:rPr lang="en-CA" sz="4000" dirty="0" smtClean="0"/>
              <a:t>- </a:t>
            </a:r>
            <a:r>
              <a:rPr lang="en-CA" sz="4000" dirty="0"/>
              <a:t>The use of Cannabis increases the risk of a series of attitude and personal changes, anxiety and </a:t>
            </a:r>
            <a:r>
              <a:rPr lang="en-CA" sz="4000" dirty="0" smtClean="0"/>
              <a:t>depression .</a:t>
            </a:r>
            <a:endParaRPr lang="en-CA" sz="4000" dirty="0"/>
          </a:p>
          <a:p>
            <a:pPr marL="0" indent="0">
              <a:buNone/>
            </a:pPr>
            <a:endParaRPr lang="en-CA" sz="4000" dirty="0" smtClean="0"/>
          </a:p>
          <a:p>
            <a:pPr marL="0" indent="0">
              <a:buNone/>
            </a:pPr>
            <a:r>
              <a:rPr lang="en-CA" sz="4000" dirty="0" smtClean="0"/>
              <a:t>- </a:t>
            </a:r>
            <a:r>
              <a:rPr lang="en-CA" sz="4000" dirty="0"/>
              <a:t>Among people who used Cannabis regularly before age 18, but then stopped the use, a reduce in IQ by 8 was observed by age 38 – 20 years after the </a:t>
            </a:r>
            <a:r>
              <a:rPr lang="en-CA" sz="4000" dirty="0" smtClean="0"/>
              <a:t>use</a:t>
            </a:r>
            <a:r>
              <a:rPr lang="en-CA" sz="4000" dirty="0"/>
              <a:t>.</a:t>
            </a:r>
            <a:r>
              <a:rPr lang="en-CA" sz="4000" dirty="0" smtClean="0"/>
              <a:t> </a:t>
            </a:r>
            <a:endParaRPr lang="en-CA" sz="4000" dirty="0"/>
          </a:p>
          <a:p>
            <a:endParaRPr lang="en-US" sz="4000" dirty="0" smtClean="0"/>
          </a:p>
        </p:txBody>
      </p:sp>
    </p:spTree>
    <p:extLst>
      <p:ext uri="{BB962C8B-B14F-4D97-AF65-F5344CB8AC3E}">
        <p14:creationId xmlns:p14="http://schemas.microsoft.com/office/powerpoint/2010/main" val="17970012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4" end="4"/>
                                            </p:txEl>
                                          </p:spTgt>
                                        </p:tgtEl>
                                        <p:attrNameLst>
                                          <p:attrName>style.visibility</p:attrName>
                                        </p:attrNameLst>
                                      </p:cBhvr>
                                      <p:to>
                                        <p:strVal val="visible"/>
                                      </p:to>
                                    </p:set>
                                    <p:animEffect transition="in" filter="fade">
                                      <p:cBhvr>
                                        <p:cTn id="14" dur="1000"/>
                                        <p:tgtEl>
                                          <p:spTgt spid="3">
                                            <p:txEl>
                                              <p:pRg st="4" end="4"/>
                                            </p:txEl>
                                          </p:spTgt>
                                        </p:tgtEl>
                                      </p:cBhvr>
                                    </p:animEffect>
                                    <p:anim calcmode="lin" valueType="num">
                                      <p:cBhvr>
                                        <p:cTn id="1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animEffect transition="in" filter="fade">
                                      <p:cBhvr>
                                        <p:cTn id="21" dur="1000"/>
                                        <p:tgtEl>
                                          <p:spTgt spid="3">
                                            <p:txEl>
                                              <p:pRg st="6" end="6"/>
                                            </p:txEl>
                                          </p:spTgt>
                                        </p:tgtEl>
                                      </p:cBhvr>
                                    </p:animEffect>
                                    <p:anim calcmode="lin" valueType="num">
                                      <p:cBhvr>
                                        <p:cTn id="22"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8" end="8"/>
                                            </p:txEl>
                                          </p:spTgt>
                                        </p:tgtEl>
                                        <p:attrNameLst>
                                          <p:attrName>style.visibility</p:attrName>
                                        </p:attrNameLst>
                                      </p:cBhvr>
                                      <p:to>
                                        <p:strVal val="visible"/>
                                      </p:to>
                                    </p:set>
                                    <p:animEffect transition="in" filter="fade">
                                      <p:cBhvr>
                                        <p:cTn id="28" dur="1000"/>
                                        <p:tgtEl>
                                          <p:spTgt spid="3">
                                            <p:txEl>
                                              <p:pRg st="8" end="8"/>
                                            </p:txEl>
                                          </p:spTgt>
                                        </p:tgtEl>
                                      </p:cBhvr>
                                    </p:animEffect>
                                    <p:anim calcmode="lin" valueType="num">
                                      <p:cBhvr>
                                        <p:cTn id="29"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539552" y="260648"/>
            <a:ext cx="8147248" cy="6336704"/>
          </a:xfrm>
        </p:spPr>
        <p:txBody>
          <a:bodyPr>
            <a:normAutofit fontScale="85000" lnSpcReduction="20000"/>
          </a:bodyPr>
          <a:lstStyle/>
          <a:p>
            <a:pPr marL="0" indent="0" algn="ctr">
              <a:buNone/>
            </a:pPr>
            <a:r>
              <a:rPr lang="en-CA" b="1" u="sng" dirty="0"/>
              <a:t>Many people use cannabis during the teenage years – it must be harmless? </a:t>
            </a:r>
            <a:endParaRPr lang="en-CA" b="1" u="sng" dirty="0" smtClean="0"/>
          </a:p>
          <a:p>
            <a:pPr marL="0" indent="0" algn="ctr">
              <a:buNone/>
            </a:pPr>
            <a:r>
              <a:rPr lang="en-CA" sz="1900" dirty="0" smtClean="0"/>
              <a:t>(UNODC World Drug Report, 2014, Mentorfoundation.org, 2014)</a:t>
            </a:r>
          </a:p>
          <a:p>
            <a:pPr marL="0" indent="0" algn="ctr">
              <a:buNone/>
            </a:pPr>
            <a:endParaRPr lang="en-CA" dirty="0" smtClean="0"/>
          </a:p>
          <a:p>
            <a:pPr marL="0" indent="0" algn="ctr">
              <a:buNone/>
            </a:pPr>
            <a:r>
              <a:rPr lang="en-CA" dirty="0" smtClean="0"/>
              <a:t>- </a:t>
            </a:r>
            <a:r>
              <a:rPr lang="en-CA" sz="2800" dirty="0"/>
              <a:t>The adolescent brain is not fully developed until the mid-20s and developing brains are much more vulnerable to all negative effects of cannabis </a:t>
            </a:r>
            <a:r>
              <a:rPr lang="en-CA" sz="2800" dirty="0" smtClean="0"/>
              <a:t>use.</a:t>
            </a:r>
            <a:endParaRPr lang="en-CA" sz="2800" dirty="0"/>
          </a:p>
          <a:p>
            <a:pPr marL="0" indent="0">
              <a:buNone/>
            </a:pPr>
            <a:r>
              <a:rPr lang="en-CA" sz="2800" dirty="0"/>
              <a:t>- Important cognitive functions, resulting in skills such as regulating your emotions, making decisions, solving problems and abstract thinking, may not mature if this delicate development process is disrupted by drug use. </a:t>
            </a:r>
            <a:r>
              <a:rPr lang="en-CA" sz="2800" dirty="0" smtClean="0"/>
              <a:t> </a:t>
            </a:r>
            <a:endParaRPr lang="en-CA" sz="2800" dirty="0"/>
          </a:p>
          <a:p>
            <a:pPr marL="0" indent="0">
              <a:buNone/>
            </a:pPr>
            <a:r>
              <a:rPr lang="en-CA" sz="2800" dirty="0"/>
              <a:t>- Early initiation and intense use during teen age years increases the risk of dependence. </a:t>
            </a:r>
            <a:r>
              <a:rPr lang="en-CA" sz="2800" dirty="0" smtClean="0"/>
              <a:t> </a:t>
            </a:r>
            <a:endParaRPr lang="en-CA" sz="2800" dirty="0"/>
          </a:p>
          <a:p>
            <a:pPr marL="0" indent="0">
              <a:buNone/>
            </a:pPr>
            <a:r>
              <a:rPr lang="en-CA" sz="2800" dirty="0"/>
              <a:t>- The likelihood to become addicted if anyone begins using cannabis in adolescence almost doubles (1 out of 6 instead 1 out of </a:t>
            </a:r>
            <a:r>
              <a:rPr lang="en-CA" sz="2800" dirty="0" smtClean="0"/>
              <a:t>10).</a:t>
            </a:r>
            <a:endParaRPr lang="en-CA" sz="2800" dirty="0"/>
          </a:p>
          <a:p>
            <a:pPr marL="0" indent="0">
              <a:buNone/>
            </a:pPr>
            <a:r>
              <a:rPr lang="en-CA" sz="2800" dirty="0"/>
              <a:t>- Early initiation and use during teen age years is also associated with problems in psychosocial development, mental health and poorer cognitive performance. </a:t>
            </a:r>
          </a:p>
          <a:p>
            <a:endParaRPr lang="en-CA" dirty="0"/>
          </a:p>
        </p:txBody>
      </p:sp>
    </p:spTree>
    <p:extLst>
      <p:ext uri="{BB962C8B-B14F-4D97-AF65-F5344CB8AC3E}">
        <p14:creationId xmlns:p14="http://schemas.microsoft.com/office/powerpoint/2010/main" val="3529723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
                                            <p:txEl>
                                              <p:pRg st="3" end="3"/>
                                            </p:txEl>
                                          </p:spTgt>
                                        </p:tgtEl>
                                        <p:attrNameLst>
                                          <p:attrName>style.visibility</p:attrName>
                                        </p:attrNameLst>
                                      </p:cBhvr>
                                      <p:to>
                                        <p:strVal val="visible"/>
                                      </p:to>
                                    </p:set>
                                    <p:animEffect transition="in" filter="fade">
                                      <p:cBhvr>
                                        <p:cTn id="7" dur="1000"/>
                                        <p:tgtEl>
                                          <p:spTgt spid="7">
                                            <p:txEl>
                                              <p:pRg st="3" end="3"/>
                                            </p:txEl>
                                          </p:spTgt>
                                        </p:tgtEl>
                                      </p:cBhvr>
                                    </p:animEffect>
                                    <p:anim calcmode="lin" valueType="num">
                                      <p:cBhvr>
                                        <p:cTn id="8" dur="1000" fill="hold"/>
                                        <p:tgtEl>
                                          <p:spTgt spid="7">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7">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7">
                                            <p:txEl>
                                              <p:pRg st="4" end="4"/>
                                            </p:txEl>
                                          </p:spTgt>
                                        </p:tgtEl>
                                        <p:attrNameLst>
                                          <p:attrName>style.visibility</p:attrName>
                                        </p:attrNameLst>
                                      </p:cBhvr>
                                      <p:to>
                                        <p:strVal val="visible"/>
                                      </p:to>
                                    </p:set>
                                    <p:animEffect transition="in" filter="fade">
                                      <p:cBhvr>
                                        <p:cTn id="14" dur="1000"/>
                                        <p:tgtEl>
                                          <p:spTgt spid="7">
                                            <p:txEl>
                                              <p:pRg st="4" end="4"/>
                                            </p:txEl>
                                          </p:spTgt>
                                        </p:tgtEl>
                                      </p:cBhvr>
                                    </p:animEffect>
                                    <p:anim calcmode="lin" valueType="num">
                                      <p:cBhvr>
                                        <p:cTn id="15" dur="1000" fill="hold"/>
                                        <p:tgtEl>
                                          <p:spTgt spid="7">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7">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7">
                                            <p:txEl>
                                              <p:pRg st="5" end="5"/>
                                            </p:txEl>
                                          </p:spTgt>
                                        </p:tgtEl>
                                        <p:attrNameLst>
                                          <p:attrName>style.visibility</p:attrName>
                                        </p:attrNameLst>
                                      </p:cBhvr>
                                      <p:to>
                                        <p:strVal val="visible"/>
                                      </p:to>
                                    </p:set>
                                    <p:animEffect transition="in" filter="fade">
                                      <p:cBhvr>
                                        <p:cTn id="21" dur="1000"/>
                                        <p:tgtEl>
                                          <p:spTgt spid="7">
                                            <p:txEl>
                                              <p:pRg st="5" end="5"/>
                                            </p:txEl>
                                          </p:spTgt>
                                        </p:tgtEl>
                                      </p:cBhvr>
                                    </p:animEffect>
                                    <p:anim calcmode="lin" valueType="num">
                                      <p:cBhvr>
                                        <p:cTn id="22" dur="1000" fill="hold"/>
                                        <p:tgtEl>
                                          <p:spTgt spid="7">
                                            <p:txEl>
                                              <p:pRg st="5" end="5"/>
                                            </p:txEl>
                                          </p:spTgt>
                                        </p:tgtEl>
                                        <p:attrNameLst>
                                          <p:attrName>ppt_x</p:attrName>
                                        </p:attrNameLst>
                                      </p:cBhvr>
                                      <p:tavLst>
                                        <p:tav tm="0">
                                          <p:val>
                                            <p:strVal val="#ppt_x"/>
                                          </p:val>
                                        </p:tav>
                                        <p:tav tm="100000">
                                          <p:val>
                                            <p:strVal val="#ppt_x"/>
                                          </p:val>
                                        </p:tav>
                                      </p:tavLst>
                                    </p:anim>
                                    <p:anim calcmode="lin" valueType="num">
                                      <p:cBhvr>
                                        <p:cTn id="23" dur="1000" fill="hold"/>
                                        <p:tgtEl>
                                          <p:spTgt spid="7">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7">
                                            <p:txEl>
                                              <p:pRg st="6" end="6"/>
                                            </p:txEl>
                                          </p:spTgt>
                                        </p:tgtEl>
                                        <p:attrNameLst>
                                          <p:attrName>style.visibility</p:attrName>
                                        </p:attrNameLst>
                                      </p:cBhvr>
                                      <p:to>
                                        <p:strVal val="visible"/>
                                      </p:to>
                                    </p:set>
                                    <p:animEffect transition="in" filter="fade">
                                      <p:cBhvr>
                                        <p:cTn id="28" dur="1000"/>
                                        <p:tgtEl>
                                          <p:spTgt spid="7">
                                            <p:txEl>
                                              <p:pRg st="6" end="6"/>
                                            </p:txEl>
                                          </p:spTgt>
                                        </p:tgtEl>
                                      </p:cBhvr>
                                    </p:animEffect>
                                    <p:anim calcmode="lin" valueType="num">
                                      <p:cBhvr>
                                        <p:cTn id="29" dur="1000" fill="hold"/>
                                        <p:tgtEl>
                                          <p:spTgt spid="7">
                                            <p:txEl>
                                              <p:pRg st="6" end="6"/>
                                            </p:txEl>
                                          </p:spTgt>
                                        </p:tgtEl>
                                        <p:attrNameLst>
                                          <p:attrName>ppt_x</p:attrName>
                                        </p:attrNameLst>
                                      </p:cBhvr>
                                      <p:tavLst>
                                        <p:tav tm="0">
                                          <p:val>
                                            <p:strVal val="#ppt_x"/>
                                          </p:val>
                                        </p:tav>
                                        <p:tav tm="100000">
                                          <p:val>
                                            <p:strVal val="#ppt_x"/>
                                          </p:val>
                                        </p:tav>
                                      </p:tavLst>
                                    </p:anim>
                                    <p:anim calcmode="lin" valueType="num">
                                      <p:cBhvr>
                                        <p:cTn id="30" dur="1000" fill="hold"/>
                                        <p:tgtEl>
                                          <p:spTgt spid="7">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7">
                                            <p:txEl>
                                              <p:pRg st="7" end="7"/>
                                            </p:txEl>
                                          </p:spTgt>
                                        </p:tgtEl>
                                        <p:attrNameLst>
                                          <p:attrName>style.visibility</p:attrName>
                                        </p:attrNameLst>
                                      </p:cBhvr>
                                      <p:to>
                                        <p:strVal val="visible"/>
                                      </p:to>
                                    </p:set>
                                    <p:animEffect transition="in" filter="fade">
                                      <p:cBhvr>
                                        <p:cTn id="35" dur="1000"/>
                                        <p:tgtEl>
                                          <p:spTgt spid="7">
                                            <p:txEl>
                                              <p:pRg st="7" end="7"/>
                                            </p:txEl>
                                          </p:spTgt>
                                        </p:tgtEl>
                                      </p:cBhvr>
                                    </p:animEffect>
                                    <p:anim calcmode="lin" valueType="num">
                                      <p:cBhvr>
                                        <p:cTn id="36" dur="1000" fill="hold"/>
                                        <p:tgtEl>
                                          <p:spTgt spid="7">
                                            <p:txEl>
                                              <p:pRg st="7" end="7"/>
                                            </p:txEl>
                                          </p:spTgt>
                                        </p:tgtEl>
                                        <p:attrNameLst>
                                          <p:attrName>ppt_x</p:attrName>
                                        </p:attrNameLst>
                                      </p:cBhvr>
                                      <p:tavLst>
                                        <p:tav tm="0">
                                          <p:val>
                                            <p:strVal val="#ppt_x"/>
                                          </p:val>
                                        </p:tav>
                                        <p:tav tm="100000">
                                          <p:val>
                                            <p:strVal val="#ppt_x"/>
                                          </p:val>
                                        </p:tav>
                                      </p:tavLst>
                                    </p:anim>
                                    <p:anim calcmode="lin" valueType="num">
                                      <p:cBhvr>
                                        <p:cTn id="37" dur="1000" fill="hold"/>
                                        <p:tgtEl>
                                          <p:spTgt spid="7">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u="sng" dirty="0" smtClean="0"/>
              <a:t>Alcohol and Teens:</a:t>
            </a:r>
            <a:endParaRPr lang="en-CA" u="sng" dirty="0"/>
          </a:p>
        </p:txBody>
      </p:sp>
      <p:sp>
        <p:nvSpPr>
          <p:cNvPr id="3" name="Content Placeholder 2"/>
          <p:cNvSpPr>
            <a:spLocks noGrp="1"/>
          </p:cNvSpPr>
          <p:nvPr>
            <p:ph idx="1"/>
          </p:nvPr>
        </p:nvSpPr>
        <p:spPr>
          <a:xfrm>
            <a:off x="457200" y="1268760"/>
            <a:ext cx="8229600" cy="5328592"/>
          </a:xfrm>
        </p:spPr>
        <p:txBody>
          <a:bodyPr>
            <a:normAutofit lnSpcReduction="10000"/>
          </a:bodyPr>
          <a:lstStyle/>
          <a:p>
            <a:pPr marL="0" indent="0">
              <a:buNone/>
            </a:pPr>
            <a:r>
              <a:rPr lang="en-CA" dirty="0" smtClean="0"/>
              <a:t>Teens versus Adults. What’s the Difference?</a:t>
            </a:r>
          </a:p>
          <a:p>
            <a:r>
              <a:rPr lang="en-CA" sz="2400" dirty="0"/>
              <a:t>A young person’s body cannot cope with alcohol the same way an adult’s can</a:t>
            </a:r>
            <a:r>
              <a:rPr lang="en-CA" sz="2400" dirty="0" smtClean="0"/>
              <a:t>.</a:t>
            </a:r>
          </a:p>
          <a:p>
            <a:r>
              <a:rPr lang="en-CA" sz="2400" dirty="0"/>
              <a:t>Drinking is more harmful to teens than adults because their brains are still developing throughout adolescence and well into young adulthood. Drinking during this critical growth period can lead to lifelong damage in brain function, particularly as it relates to memory, motor skills (ability to move) and coordination</a:t>
            </a:r>
            <a:r>
              <a:rPr lang="en-CA" sz="2400" dirty="0" smtClean="0"/>
              <a:t>.</a:t>
            </a:r>
          </a:p>
          <a:p>
            <a:r>
              <a:rPr lang="en-CA" sz="2400" dirty="0"/>
              <a:t>According to research, young people who begin drinking before age 15 are four times more likely to develop alcohol dependence than those who begin drinking at age 21</a:t>
            </a:r>
            <a:r>
              <a:rPr lang="en-CA" sz="2400" dirty="0" smtClean="0"/>
              <a:t>.</a:t>
            </a:r>
          </a:p>
          <a:p>
            <a:r>
              <a:rPr lang="en-CA" sz="2400" dirty="0"/>
              <a:t>For some teens, </a:t>
            </a:r>
            <a:r>
              <a:rPr lang="en-CA" sz="2400" dirty="0" smtClean="0"/>
              <a:t>drinking </a:t>
            </a:r>
            <a:r>
              <a:rPr lang="en-CA" sz="2400" dirty="0"/>
              <a:t>seems to be a solution to problems they don’t want to </a:t>
            </a:r>
            <a:r>
              <a:rPr lang="en-CA" sz="2400" dirty="0" smtClean="0"/>
              <a:t>face (NIDA, 2014).</a:t>
            </a:r>
            <a:endParaRPr lang="en-CA" sz="2400" dirty="0"/>
          </a:p>
        </p:txBody>
      </p:sp>
    </p:spTree>
    <p:extLst>
      <p:ext uri="{BB962C8B-B14F-4D97-AF65-F5344CB8AC3E}">
        <p14:creationId xmlns:p14="http://schemas.microsoft.com/office/powerpoint/2010/main" val="10786849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625" y="214313"/>
            <a:ext cx="8229600" cy="1371600"/>
          </a:xfrm>
        </p:spPr>
        <p:txBody>
          <a:bodyPr/>
          <a:lstStyle/>
          <a:p>
            <a:pPr eaLnBrk="1" hangingPunct="1">
              <a:defRPr/>
            </a:pPr>
            <a:r>
              <a:rPr lang="en-US" dirty="0" smtClean="0"/>
              <a:t>Smoking Impact on Canadians</a:t>
            </a:r>
            <a:endParaRPr lang="en-CA" dirty="0" smtClean="0"/>
          </a:p>
        </p:txBody>
      </p:sp>
      <p:sp>
        <p:nvSpPr>
          <p:cNvPr id="3" name="Text Placeholder 2"/>
          <p:cNvSpPr>
            <a:spLocks noGrp="1"/>
          </p:cNvSpPr>
          <p:nvPr>
            <p:ph type="body" sz="half" idx="1"/>
          </p:nvPr>
        </p:nvSpPr>
        <p:spPr>
          <a:xfrm>
            <a:off x="428625" y="1214438"/>
            <a:ext cx="8329613" cy="5429250"/>
          </a:xfrm>
        </p:spPr>
        <p:txBody>
          <a:bodyPr/>
          <a:lstStyle/>
          <a:p>
            <a:pPr eaLnBrk="1" hangingPunct="1">
              <a:defRPr/>
            </a:pPr>
            <a:r>
              <a:rPr lang="en-US" dirty="0" smtClean="0"/>
              <a:t>Smoking in Canada</a:t>
            </a:r>
          </a:p>
          <a:p>
            <a:pPr lvl="1" eaLnBrk="1" hangingPunct="1">
              <a:buNone/>
              <a:defRPr/>
            </a:pPr>
            <a:r>
              <a:rPr lang="en-US" dirty="0" smtClean="0"/>
              <a:t>~ 5million = 16 % adult population ( &gt; 15yr)</a:t>
            </a:r>
          </a:p>
          <a:p>
            <a:pPr lvl="1" eaLnBrk="1" hangingPunct="1">
              <a:buNone/>
              <a:defRPr/>
            </a:pPr>
            <a:r>
              <a:rPr lang="en-US" dirty="0" smtClean="0"/>
              <a:t>				4-6% (</a:t>
            </a:r>
            <a:r>
              <a:rPr lang="en-US" sz="2400" dirty="0" smtClean="0"/>
              <a:t>13-15)</a:t>
            </a:r>
            <a:r>
              <a:rPr lang="en-US" dirty="0" smtClean="0"/>
              <a:t>, 10% (</a:t>
            </a:r>
            <a:r>
              <a:rPr lang="en-US" sz="2400" dirty="0" smtClean="0"/>
              <a:t>15-19)</a:t>
            </a:r>
            <a:r>
              <a:rPr lang="en-US" dirty="0" smtClean="0"/>
              <a:t>,  22% (</a:t>
            </a:r>
            <a:r>
              <a:rPr lang="en-US" sz="2400" dirty="0" smtClean="0"/>
              <a:t>25-34)</a:t>
            </a:r>
          </a:p>
          <a:p>
            <a:pPr lvl="1" eaLnBrk="1" hangingPunct="1">
              <a:buNone/>
              <a:defRPr/>
            </a:pPr>
            <a:r>
              <a:rPr lang="en-US" dirty="0" smtClean="0"/>
              <a:t>				Males &gt; Females    BC 13%</a:t>
            </a:r>
          </a:p>
          <a:p>
            <a:pPr lvl="2" eaLnBrk="1" hangingPunct="1">
              <a:buFont typeface="Wingdings" pitchFamily="2" charset="2"/>
              <a:buNone/>
              <a:defRPr/>
            </a:pPr>
            <a:r>
              <a:rPr lang="en-US" dirty="0" smtClean="0"/>
              <a:t>			( 25% in 1999) ..but slowing</a:t>
            </a:r>
          </a:p>
          <a:p>
            <a:pPr lvl="1" eaLnBrk="1" hangingPunct="1">
              <a:buFont typeface="Wingdings" pitchFamily="2" charset="2"/>
              <a:buNone/>
              <a:defRPr/>
            </a:pPr>
            <a:r>
              <a:rPr lang="en-US" dirty="0" smtClean="0"/>
              <a:t>Death</a:t>
            </a:r>
          </a:p>
          <a:p>
            <a:pPr lvl="1" eaLnBrk="1" hangingPunct="1">
              <a:buFont typeface="Wingdings" pitchFamily="2" charset="2"/>
              <a:buNone/>
              <a:defRPr/>
            </a:pPr>
            <a:r>
              <a:rPr lang="en-US" dirty="0" smtClean="0"/>
              <a:t>   </a:t>
            </a:r>
            <a:r>
              <a:rPr lang="en-US" sz="2400" dirty="0" smtClean="0"/>
              <a:t>#</a:t>
            </a:r>
            <a:r>
              <a:rPr lang="en-CA" sz="2400" dirty="0" smtClean="0"/>
              <a:t>1 preventable cause of death in Canada.</a:t>
            </a:r>
            <a:endParaRPr lang="en-CA" sz="2400" baseline="30000" dirty="0" smtClean="0"/>
          </a:p>
          <a:p>
            <a:pPr lvl="1" eaLnBrk="1" hangingPunct="1">
              <a:buFont typeface="Wingdings" pitchFamily="2" charset="2"/>
              <a:buNone/>
              <a:defRPr/>
            </a:pPr>
            <a:r>
              <a:rPr lang="en-US" sz="2400" dirty="0" smtClean="0"/>
              <a:t>	50% of all die &lt; 70 yrs</a:t>
            </a:r>
          </a:p>
          <a:p>
            <a:pPr lvl="1" eaLnBrk="1" hangingPunct="1">
              <a:buFont typeface="Wingdings" pitchFamily="2" charset="2"/>
              <a:buNone/>
              <a:defRPr/>
            </a:pPr>
            <a:r>
              <a:rPr lang="en-US" sz="2400" dirty="0" smtClean="0"/>
              <a:t>   22% all death are from smoking</a:t>
            </a:r>
          </a:p>
          <a:p>
            <a:pPr lvl="1" eaLnBrk="1" hangingPunct="1">
              <a:buFont typeface="Wingdings" pitchFamily="2" charset="2"/>
              <a:buNone/>
              <a:defRPr/>
            </a:pPr>
            <a:r>
              <a:rPr lang="en-US" sz="2400" dirty="0" smtClean="0"/>
              <a:t>	37,000 die/yr = </a:t>
            </a:r>
            <a:r>
              <a:rPr lang="en-US" sz="2400" u="sng" dirty="0" smtClean="0"/>
              <a:t>Boeing 737 crash / day</a:t>
            </a:r>
          </a:p>
          <a:p>
            <a:pPr lvl="1" eaLnBrk="1" hangingPunct="1">
              <a:buFont typeface="Wingdings" pitchFamily="2" charset="2"/>
              <a:buNone/>
              <a:defRPr/>
            </a:pPr>
            <a:r>
              <a:rPr lang="en-US" sz="2400" dirty="0" smtClean="0"/>
              <a:t>            (BC 6000 ….  China 1.2 mil )</a:t>
            </a:r>
          </a:p>
          <a:p>
            <a:pPr lvl="1" eaLnBrk="1" hangingPunct="1">
              <a:buFont typeface="Wingdings" pitchFamily="2" charset="2"/>
              <a:buNone/>
              <a:defRPr/>
            </a:pPr>
            <a:endParaRPr lang="en-US" sz="2400" dirty="0" smtClean="0"/>
          </a:p>
          <a:p>
            <a:pPr lvl="1" eaLnBrk="1" hangingPunct="1">
              <a:buFont typeface="Wingdings" pitchFamily="2" charset="2"/>
              <a:buNone/>
              <a:defRPr/>
            </a:pPr>
            <a:endParaRPr lang="en-US" sz="2400" dirty="0" smtClean="0"/>
          </a:p>
          <a:p>
            <a:pPr lvl="1" eaLnBrk="1" hangingPunct="1">
              <a:buFont typeface="Wingdings" pitchFamily="2" charset="2"/>
              <a:buNone/>
              <a:defRPr/>
            </a:pPr>
            <a:endParaRPr lang="en-US" dirty="0" smtClean="0"/>
          </a:p>
        </p:txBody>
      </p:sp>
    </p:spTree>
    <p:extLst>
      <p:ext uri="{BB962C8B-B14F-4D97-AF65-F5344CB8AC3E}">
        <p14:creationId xmlns:p14="http://schemas.microsoft.com/office/powerpoint/2010/main" val="341875838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smtClean="0"/>
              <a:t>Impact on Canadians</a:t>
            </a:r>
            <a:endParaRPr lang="en-CA" dirty="0" smtClean="0"/>
          </a:p>
        </p:txBody>
      </p:sp>
      <p:sp>
        <p:nvSpPr>
          <p:cNvPr id="3" name="Text Placeholder 2"/>
          <p:cNvSpPr>
            <a:spLocks noGrp="1"/>
          </p:cNvSpPr>
          <p:nvPr>
            <p:ph type="body" sz="half" idx="1"/>
          </p:nvPr>
        </p:nvSpPr>
        <p:spPr>
          <a:xfrm>
            <a:off x="457200" y="1714500"/>
            <a:ext cx="8329613" cy="4786313"/>
          </a:xfrm>
        </p:spPr>
        <p:txBody>
          <a:bodyPr/>
          <a:lstStyle/>
          <a:p>
            <a:pPr eaLnBrk="1" hangingPunct="1">
              <a:defRPr/>
            </a:pPr>
            <a:r>
              <a:rPr lang="en-US" sz="2400" dirty="0" smtClean="0"/>
              <a:t>14,000 smokers developed lung CA /yr</a:t>
            </a:r>
          </a:p>
          <a:p>
            <a:pPr eaLnBrk="1" hangingPunct="1">
              <a:buFont typeface="Wingdings" pitchFamily="2" charset="2"/>
              <a:buNone/>
              <a:defRPr/>
            </a:pPr>
            <a:r>
              <a:rPr lang="en-US" sz="2400" dirty="0" smtClean="0"/>
              <a:t>               361 non-smokers developed lung CA</a:t>
            </a:r>
          </a:p>
          <a:p>
            <a:pPr>
              <a:buNone/>
              <a:defRPr/>
            </a:pPr>
            <a:r>
              <a:rPr lang="en-CA" sz="2000" dirty="0" smtClean="0"/>
              <a:t>lung, </a:t>
            </a:r>
            <a:r>
              <a:rPr lang="en-CA" sz="2000" dirty="0" err="1" smtClean="0"/>
              <a:t>esophagus</a:t>
            </a:r>
            <a:r>
              <a:rPr lang="en-CA" sz="2000" dirty="0" smtClean="0"/>
              <a:t>, larynx, mouth, throat, </a:t>
            </a:r>
            <a:r>
              <a:rPr lang="en-CA" sz="2000" b="1" dirty="0" smtClean="0"/>
              <a:t>kidney, bladder</a:t>
            </a:r>
            <a:r>
              <a:rPr lang="en-CA" sz="2000" dirty="0" smtClean="0"/>
              <a:t>, pancreas, stomach, cervix, acute myeloid leukemia </a:t>
            </a:r>
            <a:endParaRPr lang="en-US" sz="2000" dirty="0" smtClean="0"/>
          </a:p>
          <a:p>
            <a:pPr eaLnBrk="1" hangingPunct="1">
              <a:buFont typeface="Wingdings" pitchFamily="2" charset="2"/>
              <a:buNone/>
              <a:defRPr/>
            </a:pPr>
            <a:endParaRPr lang="en-US" sz="2000" dirty="0" smtClean="0"/>
          </a:p>
          <a:p>
            <a:pPr eaLnBrk="1" hangingPunct="1">
              <a:defRPr/>
            </a:pPr>
            <a:r>
              <a:rPr lang="en-US" sz="2400" dirty="0" smtClean="0"/>
              <a:t>Smoking is the </a:t>
            </a:r>
            <a:r>
              <a:rPr lang="en-US" sz="2400" b="1" u="sng" dirty="0" smtClean="0"/>
              <a:t>single preventable cause </a:t>
            </a:r>
            <a:r>
              <a:rPr lang="en-US" sz="2400" b="1" dirty="0" smtClean="0"/>
              <a:t>of lung CA</a:t>
            </a:r>
          </a:p>
          <a:p>
            <a:pPr lvl="1" eaLnBrk="1" hangingPunct="1">
              <a:defRPr/>
            </a:pPr>
            <a:r>
              <a:rPr lang="en-US" sz="2000" dirty="0" smtClean="0"/>
              <a:t>85% of all new cases</a:t>
            </a:r>
          </a:p>
          <a:p>
            <a:pPr lvl="1" eaLnBrk="1" hangingPunct="1">
              <a:buFont typeface="Wingdings" pitchFamily="2" charset="2"/>
              <a:buNone/>
              <a:defRPr/>
            </a:pPr>
            <a:endParaRPr lang="en-US" sz="2000" dirty="0" smtClean="0"/>
          </a:p>
          <a:p>
            <a:pPr eaLnBrk="1" hangingPunct="1">
              <a:defRPr/>
            </a:pPr>
            <a:r>
              <a:rPr lang="en-US" sz="2400" dirty="0" smtClean="0"/>
              <a:t>Smoking is directly </a:t>
            </a:r>
            <a:r>
              <a:rPr lang="en-US" sz="2400" u="sng" dirty="0" smtClean="0"/>
              <a:t>connected to 24 diseases </a:t>
            </a:r>
          </a:p>
          <a:p>
            <a:pPr lvl="1" eaLnBrk="1" hangingPunct="1">
              <a:defRPr/>
            </a:pPr>
            <a:r>
              <a:rPr lang="en-US" sz="2000" dirty="0" smtClean="0"/>
              <a:t>18 of which are fatal</a:t>
            </a:r>
          </a:p>
          <a:p>
            <a:pPr lvl="1" eaLnBrk="1" hangingPunct="1">
              <a:buFont typeface="Wingdings" pitchFamily="2" charset="2"/>
              <a:buNone/>
              <a:defRPr/>
            </a:pPr>
            <a:endParaRPr lang="en-US" sz="2000" dirty="0" smtClean="0"/>
          </a:p>
        </p:txBody>
      </p:sp>
    </p:spTree>
    <p:extLst>
      <p:ext uri="{BB962C8B-B14F-4D97-AF65-F5344CB8AC3E}">
        <p14:creationId xmlns:p14="http://schemas.microsoft.com/office/powerpoint/2010/main" val="134033589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Know how to use it !</a:t>
            </a:r>
            <a:endParaRPr lang="en-CA" dirty="0"/>
          </a:p>
        </p:txBody>
      </p:sp>
      <p:sp>
        <p:nvSpPr>
          <p:cNvPr id="3" name="Content Placeholder 2"/>
          <p:cNvSpPr>
            <a:spLocks noGrp="1"/>
          </p:cNvSpPr>
          <p:nvPr>
            <p:ph idx="1"/>
          </p:nvPr>
        </p:nvSpPr>
        <p:spPr>
          <a:xfrm>
            <a:off x="500034" y="2857496"/>
            <a:ext cx="8229600" cy="2686056"/>
          </a:xfrm>
        </p:spPr>
        <p:txBody>
          <a:bodyPr/>
          <a:lstStyle/>
          <a:p>
            <a:pPr algn="ctr">
              <a:buNone/>
            </a:pPr>
            <a:r>
              <a:rPr lang="en-US" i="1" dirty="0" smtClean="0"/>
              <a:t>Smoking is the only </a:t>
            </a:r>
            <a:r>
              <a:rPr lang="en-US" b="1" i="1" u="sng" dirty="0" smtClean="0"/>
              <a:t>legal substance </a:t>
            </a:r>
          </a:p>
          <a:p>
            <a:pPr algn="ctr">
              <a:buNone/>
            </a:pPr>
            <a:r>
              <a:rPr lang="en-US" i="1" dirty="0" smtClean="0"/>
              <a:t>which when used correctly</a:t>
            </a:r>
          </a:p>
          <a:p>
            <a:pPr algn="ctr">
              <a:buNone/>
            </a:pPr>
            <a:r>
              <a:rPr lang="en-US" b="1" i="1" u="sng" dirty="0" smtClean="0"/>
              <a:t>kills &gt; 50% </a:t>
            </a:r>
            <a:r>
              <a:rPr lang="en-US" i="1" dirty="0" smtClean="0"/>
              <a:t>of those using</a:t>
            </a:r>
            <a:endParaRPr lang="en-CA" dirty="0"/>
          </a:p>
        </p:txBody>
      </p:sp>
    </p:spTree>
    <p:extLst>
      <p:ext uri="{BB962C8B-B14F-4D97-AF65-F5344CB8AC3E}">
        <p14:creationId xmlns:p14="http://schemas.microsoft.com/office/powerpoint/2010/main" val="35088434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3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3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3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3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3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3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26" name="Object 2"/>
          <p:cNvGraphicFramePr>
            <a:graphicFrameLocks noChangeAspect="1"/>
          </p:cNvGraphicFramePr>
          <p:nvPr/>
        </p:nvGraphicFramePr>
        <p:xfrm>
          <a:off x="0" y="1556792"/>
          <a:ext cx="8099425" cy="3835400"/>
        </p:xfrm>
        <a:graphic>
          <a:graphicData uri="http://schemas.openxmlformats.org/presentationml/2006/ole">
            <mc:AlternateContent xmlns:mc="http://schemas.openxmlformats.org/markup-compatibility/2006">
              <mc:Choice xmlns:v="urn:schemas-microsoft-com:vml" Requires="v">
                <p:oleObj spid="_x0000_s1032" name="Chart" r:id="rId4" imgW="8115232" imgH="3848173" progId="MSGraph.Chart.8">
                  <p:embed followColorScheme="full"/>
                </p:oleObj>
              </mc:Choice>
              <mc:Fallback>
                <p:oleObj name="Chart" r:id="rId4" imgW="8115232" imgH="3848173" progId="MSGraph.Chart.8">
                  <p:embed followColorScheme="full"/>
                  <p:pic>
                    <p:nvPicPr>
                      <p:cNvPr id="0" name=""/>
                      <p:cNvPicPr>
                        <a:picLocks noChangeAspect="1" noChangeArrowheads="1"/>
                      </p:cNvPicPr>
                      <p:nvPr/>
                    </p:nvPicPr>
                    <p:blipFill>
                      <a:blip r:embed="rId5"/>
                      <a:srcRect/>
                      <a:stretch>
                        <a:fillRect/>
                      </a:stretch>
                    </p:blipFill>
                    <p:spPr bwMode="auto">
                      <a:xfrm>
                        <a:off x="0" y="1556792"/>
                        <a:ext cx="8099425" cy="3835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4995" name="Rectangle 3"/>
          <p:cNvSpPr>
            <a:spLocks noGrp="1" noChangeArrowheads="1"/>
          </p:cNvSpPr>
          <p:nvPr>
            <p:ph type="title"/>
          </p:nvPr>
        </p:nvSpPr>
        <p:spPr>
          <a:xfrm>
            <a:off x="468313" y="260350"/>
            <a:ext cx="8229600" cy="936625"/>
          </a:xfrm>
        </p:spPr>
        <p:txBody>
          <a:bodyPr>
            <a:normAutofit fontScale="90000"/>
          </a:bodyPr>
          <a:lstStyle/>
          <a:p>
            <a:pPr eaLnBrk="1" hangingPunct="1">
              <a:defRPr/>
            </a:pPr>
            <a:r>
              <a:rPr lang="en-CA" altLang="ja-JP" sz="3200" dirty="0" smtClean="0">
                <a:ea typeface="ＭＳ Ｐゴシック" pitchFamily="34" charset="-128"/>
              </a:rPr>
              <a:t>Deaths Prevented or Postponed Through Risk-Factor Reduction</a:t>
            </a:r>
            <a:endParaRPr lang="en-US" sz="3200" dirty="0" smtClean="0"/>
          </a:p>
        </p:txBody>
      </p:sp>
      <p:sp>
        <p:nvSpPr>
          <p:cNvPr id="1028" name="Rectangle 4"/>
          <p:cNvSpPr>
            <a:spLocks noChangeArrowheads="1"/>
          </p:cNvSpPr>
          <p:nvPr/>
        </p:nvSpPr>
        <p:spPr bwMode="auto">
          <a:xfrm>
            <a:off x="1187450" y="1412875"/>
            <a:ext cx="6813550" cy="396875"/>
          </a:xfrm>
          <a:prstGeom prst="rect">
            <a:avLst/>
          </a:prstGeom>
          <a:noFill/>
          <a:ln w="6350" algn="ctr">
            <a:noFill/>
            <a:miter lim="800000"/>
            <a:headEnd/>
            <a:tailEnd/>
          </a:ln>
        </p:spPr>
        <p:txBody>
          <a:bodyPr anchor="ctr">
            <a:spAutoFit/>
          </a:bodyPr>
          <a:lstStyle/>
          <a:p>
            <a:pPr algn="ctr"/>
            <a:r>
              <a:rPr lang="en-CA" altLang="ja-JP" sz="2000" b="1">
                <a:latin typeface="Arial" pitchFamily="34" charset="0"/>
                <a:ea typeface="ＭＳ Ｐゴシック" pitchFamily="34" charset="-128"/>
              </a:rPr>
              <a:t>Study of coronary heart disease deaths in England</a:t>
            </a:r>
          </a:p>
        </p:txBody>
      </p:sp>
      <p:sp>
        <p:nvSpPr>
          <p:cNvPr id="1029" name="Text Box 5"/>
          <p:cNvSpPr txBox="1">
            <a:spLocks noChangeArrowheads="1"/>
          </p:cNvSpPr>
          <p:nvPr/>
        </p:nvSpPr>
        <p:spPr bwMode="auto">
          <a:xfrm>
            <a:off x="3273425" y="5153025"/>
            <a:ext cx="1073150" cy="641350"/>
          </a:xfrm>
          <a:prstGeom prst="rect">
            <a:avLst/>
          </a:prstGeom>
          <a:noFill/>
          <a:ln w="9525">
            <a:noFill/>
            <a:miter lim="800000"/>
            <a:headEnd/>
            <a:tailEnd/>
          </a:ln>
        </p:spPr>
        <p:txBody>
          <a:bodyPr wrap="none">
            <a:spAutoFit/>
          </a:bodyPr>
          <a:lstStyle/>
          <a:p>
            <a:pPr algn="ctr" eaLnBrk="1" hangingPunct="1"/>
            <a:r>
              <a:rPr lang="en-US">
                <a:solidFill>
                  <a:schemeClr val="tx2"/>
                </a:solidFill>
                <a:latin typeface="Arial" pitchFamily="34" charset="0"/>
              </a:rPr>
              <a:t>Quitting</a:t>
            </a:r>
          </a:p>
          <a:p>
            <a:pPr algn="ctr" eaLnBrk="1" hangingPunct="1"/>
            <a:r>
              <a:rPr lang="en-US">
                <a:solidFill>
                  <a:schemeClr val="tx2"/>
                </a:solidFill>
                <a:latin typeface="Arial" pitchFamily="34" charset="0"/>
              </a:rPr>
              <a:t>Smoking</a:t>
            </a:r>
          </a:p>
        </p:txBody>
      </p:sp>
      <p:sp>
        <p:nvSpPr>
          <p:cNvPr id="1030" name="Text Box 6"/>
          <p:cNvSpPr txBox="1">
            <a:spLocks noChangeArrowheads="1"/>
          </p:cNvSpPr>
          <p:nvPr/>
        </p:nvSpPr>
        <p:spPr bwMode="auto">
          <a:xfrm>
            <a:off x="4824413" y="5140325"/>
            <a:ext cx="1339850" cy="641350"/>
          </a:xfrm>
          <a:prstGeom prst="rect">
            <a:avLst/>
          </a:prstGeom>
          <a:noFill/>
          <a:ln w="9525">
            <a:noFill/>
            <a:miter lim="800000"/>
            <a:headEnd/>
            <a:tailEnd/>
          </a:ln>
        </p:spPr>
        <p:txBody>
          <a:bodyPr wrap="none">
            <a:spAutoFit/>
          </a:bodyPr>
          <a:lstStyle/>
          <a:p>
            <a:pPr algn="ctr" eaLnBrk="1" hangingPunct="1"/>
            <a:r>
              <a:rPr lang="en-US">
                <a:solidFill>
                  <a:schemeClr val="tx2"/>
                </a:solidFill>
                <a:latin typeface="Arial" pitchFamily="34" charset="0"/>
              </a:rPr>
              <a:t>Cholesterol</a:t>
            </a:r>
          </a:p>
          <a:p>
            <a:pPr algn="ctr" eaLnBrk="1" hangingPunct="1"/>
            <a:r>
              <a:rPr lang="en-US">
                <a:solidFill>
                  <a:schemeClr val="tx2"/>
                </a:solidFill>
                <a:latin typeface="Arial" pitchFamily="34" charset="0"/>
              </a:rPr>
              <a:t>Reduction</a:t>
            </a:r>
          </a:p>
        </p:txBody>
      </p:sp>
      <p:sp>
        <p:nvSpPr>
          <p:cNvPr id="1031" name="Text Box 7"/>
          <p:cNvSpPr txBox="1">
            <a:spLocks noChangeArrowheads="1"/>
          </p:cNvSpPr>
          <p:nvPr/>
        </p:nvSpPr>
        <p:spPr bwMode="auto">
          <a:xfrm>
            <a:off x="6396038" y="5089525"/>
            <a:ext cx="1746250" cy="641350"/>
          </a:xfrm>
          <a:prstGeom prst="rect">
            <a:avLst/>
          </a:prstGeom>
          <a:noFill/>
          <a:ln w="9525">
            <a:noFill/>
            <a:miter lim="800000"/>
            <a:headEnd/>
            <a:tailEnd/>
          </a:ln>
        </p:spPr>
        <p:txBody>
          <a:bodyPr wrap="none">
            <a:spAutoFit/>
          </a:bodyPr>
          <a:lstStyle/>
          <a:p>
            <a:pPr algn="ctr" eaLnBrk="1" hangingPunct="1"/>
            <a:r>
              <a:rPr lang="en-US">
                <a:solidFill>
                  <a:schemeClr val="tx2"/>
                </a:solidFill>
                <a:latin typeface="Arial" pitchFamily="34" charset="0"/>
              </a:rPr>
              <a:t>Blood Pressure</a:t>
            </a:r>
          </a:p>
          <a:p>
            <a:pPr algn="ctr" eaLnBrk="1" hangingPunct="1"/>
            <a:r>
              <a:rPr lang="en-US">
                <a:solidFill>
                  <a:schemeClr val="tx2"/>
                </a:solidFill>
                <a:latin typeface="Arial" pitchFamily="34" charset="0"/>
              </a:rPr>
              <a:t>Reduction</a:t>
            </a:r>
          </a:p>
        </p:txBody>
      </p:sp>
      <p:sp>
        <p:nvSpPr>
          <p:cNvPr id="1032" name="Rectangle 8"/>
          <p:cNvSpPr>
            <a:spLocks noChangeArrowheads="1"/>
          </p:cNvSpPr>
          <p:nvPr/>
        </p:nvSpPr>
        <p:spPr bwMode="auto">
          <a:xfrm>
            <a:off x="142875" y="5992347"/>
            <a:ext cx="8821613" cy="523220"/>
          </a:xfrm>
          <a:prstGeom prst="rect">
            <a:avLst/>
          </a:prstGeom>
          <a:noFill/>
          <a:ln w="9525">
            <a:noFill/>
            <a:miter lim="800000"/>
            <a:headEnd/>
            <a:tailEnd/>
          </a:ln>
        </p:spPr>
        <p:txBody>
          <a:bodyPr wrap="square" lIns="0" tIns="0" rIns="0" bIns="0" anchor="ctr">
            <a:spAutoFit/>
          </a:bodyPr>
          <a:lstStyle/>
          <a:p>
            <a:pPr eaLnBrk="1" hangingPunct="1"/>
            <a:r>
              <a:rPr lang="da-DK" altLang="ja-JP" sz="1000" dirty="0">
                <a:latin typeface="Arial" pitchFamily="34" charset="0"/>
                <a:ea typeface="ＭＳ Ｐゴシック" pitchFamily="34" charset="-128"/>
              </a:rPr>
              <a:t/>
            </a:r>
            <a:br>
              <a:rPr lang="da-DK" altLang="ja-JP" sz="1000" dirty="0">
                <a:latin typeface="Arial" pitchFamily="34" charset="0"/>
                <a:ea typeface="ＭＳ Ｐゴシック" pitchFamily="34" charset="-128"/>
              </a:rPr>
            </a:br>
            <a:r>
              <a:rPr lang="da-DK" altLang="ja-JP" sz="800" dirty="0">
                <a:latin typeface="Arial" pitchFamily="34" charset="0"/>
                <a:ea typeface="ＭＳ Ｐゴシック" pitchFamily="34" charset="-128"/>
              </a:rPr>
              <a:t>Unal B </a:t>
            </a:r>
            <a:r>
              <a:rPr lang="da-DK" altLang="ja-JP" sz="800" i="1" dirty="0">
                <a:latin typeface="Arial" pitchFamily="34" charset="0"/>
                <a:ea typeface="ＭＳ Ｐゴシック" pitchFamily="34" charset="-128"/>
              </a:rPr>
              <a:t>et al.</a:t>
            </a:r>
            <a:r>
              <a:rPr lang="da-DK" altLang="ja-JP" sz="800" dirty="0">
                <a:latin typeface="Arial" pitchFamily="34" charset="0"/>
                <a:ea typeface="ＭＳ Ｐゴシック" pitchFamily="34" charset="-128"/>
              </a:rPr>
              <a:t> </a:t>
            </a:r>
            <a:r>
              <a:rPr lang="da-DK" altLang="ja-JP" sz="800" i="1" dirty="0">
                <a:latin typeface="Arial" pitchFamily="34" charset="0"/>
                <a:ea typeface="ＭＳ Ｐゴシック" pitchFamily="34" charset="-128"/>
              </a:rPr>
              <a:t>BMJ</a:t>
            </a:r>
            <a:r>
              <a:rPr lang="da-DK" altLang="ja-JP" sz="800" dirty="0">
                <a:latin typeface="Arial" pitchFamily="34" charset="0"/>
                <a:ea typeface="ＭＳ Ｐゴシック" pitchFamily="34" charset="-128"/>
              </a:rPr>
              <a:t> </a:t>
            </a:r>
            <a:r>
              <a:rPr lang="da-DK" altLang="ja-JP" sz="800" dirty="0" smtClean="0">
                <a:latin typeface="Arial" pitchFamily="34" charset="0"/>
                <a:ea typeface="ＭＳ Ｐゴシック" pitchFamily="34" charset="-128"/>
              </a:rPr>
              <a:t>2005;331:614</a:t>
            </a:r>
            <a:r>
              <a:rPr lang="da-DK" altLang="ja-JP" sz="2400" b="1" i="1" dirty="0" smtClean="0">
                <a:latin typeface="Arial" pitchFamily="34" charset="0"/>
                <a:ea typeface="ＭＳ Ｐゴシック" pitchFamily="34" charset="-128"/>
              </a:rPr>
              <a:t>Cessation   </a:t>
            </a:r>
            <a:r>
              <a:rPr lang="da-DK" altLang="ja-JP" sz="2400" b="1" i="1" dirty="0">
                <a:latin typeface="Arial" pitchFamily="34" charset="0"/>
                <a:ea typeface="ＭＳ Ｐゴシック" pitchFamily="34" charset="-128"/>
              </a:rPr>
              <a:t>&gt;  Supersize &amp; KFC &amp; couch</a:t>
            </a:r>
            <a:endParaRPr lang="en-CA" sz="2400" b="1" i="1" dirty="0">
              <a:latin typeface="Arial" pitchFamily="34" charset="0"/>
            </a:endParaRPr>
          </a:p>
        </p:txBody>
      </p:sp>
    </p:spTree>
    <p:extLst>
      <p:ext uri="{BB962C8B-B14F-4D97-AF65-F5344CB8AC3E}">
        <p14:creationId xmlns:p14="http://schemas.microsoft.com/office/powerpoint/2010/main" val="38882204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nodeType="clickEffect">
                                  <p:stCondLst>
                                    <p:cond delay="0"/>
                                  </p:stCondLst>
                                  <p:childTnLst>
                                    <p:animScale>
                                      <p:cBhvr>
                                        <p:cTn id="6" dur="2000" fill="hold"/>
                                        <p:tgtEl>
                                          <p:spTgt spid="1032">
                                            <p:txEl>
                                              <p:pRg st="0" end="0"/>
                                            </p:txEl>
                                          </p:spTgt>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358" name="Rectangle 6"/>
          <p:cNvSpPr>
            <a:spLocks noGrp="1" noChangeArrowheads="1"/>
          </p:cNvSpPr>
          <p:nvPr>
            <p:ph type="title"/>
          </p:nvPr>
        </p:nvSpPr>
        <p:spPr/>
        <p:txBody>
          <a:bodyPr/>
          <a:lstStyle/>
          <a:p>
            <a:pPr>
              <a:defRPr/>
            </a:pPr>
            <a:r>
              <a:rPr lang="en-US"/>
              <a:t>2</a:t>
            </a:r>
            <a:r>
              <a:rPr lang="en-US" baseline="30000"/>
              <a:t>nd</a:t>
            </a:r>
            <a:r>
              <a:rPr lang="en-US"/>
              <a:t> hand smoke</a:t>
            </a:r>
          </a:p>
        </p:txBody>
      </p:sp>
      <p:pic>
        <p:nvPicPr>
          <p:cNvPr id="17411" name="Picture 5" descr="Rot Castle Lung Cancer Ad "/>
          <p:cNvPicPr>
            <a:picLocks noGrp="1" noChangeAspect="1" noChangeArrowheads="1"/>
          </p:cNvPicPr>
          <p:nvPr>
            <p:ph idx="1"/>
          </p:nvPr>
        </p:nvPicPr>
        <p:blipFill>
          <a:blip r:embed="rId2" cstate="print"/>
          <a:srcRect/>
          <a:stretch>
            <a:fillRect/>
          </a:stretch>
        </p:blipFill>
        <p:spPr>
          <a:xfrm>
            <a:off x="1258888" y="1736725"/>
            <a:ext cx="6697662" cy="4554538"/>
          </a:xfrm>
          <a:noFill/>
        </p:spPr>
      </p:pic>
    </p:spTree>
    <p:extLst>
      <p:ext uri="{BB962C8B-B14F-4D97-AF65-F5344CB8AC3E}">
        <p14:creationId xmlns:p14="http://schemas.microsoft.com/office/powerpoint/2010/main" val="107406912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3</a:t>
            </a:r>
            <a:r>
              <a:rPr lang="en-US" sz="3600" baseline="30000" dirty="0" smtClean="0"/>
              <a:t>rd</a:t>
            </a:r>
            <a:r>
              <a:rPr lang="en-US" sz="3600" dirty="0" smtClean="0"/>
              <a:t> hand smoke</a:t>
            </a:r>
            <a:endParaRPr lang="en-CA" sz="3600" dirty="0"/>
          </a:p>
        </p:txBody>
      </p:sp>
      <p:pic>
        <p:nvPicPr>
          <p:cNvPr id="3074" name="Picture 2" descr="C:\Documents and Settings\Cunningham\Desktop\Chris\3308442835_0c79153e2d.jpg"/>
          <p:cNvPicPr>
            <a:picLocks noChangeAspect="1" noChangeArrowheads="1"/>
          </p:cNvPicPr>
          <p:nvPr/>
        </p:nvPicPr>
        <p:blipFill>
          <a:blip r:embed="rId2" cstate="print"/>
          <a:srcRect/>
          <a:stretch>
            <a:fillRect/>
          </a:stretch>
        </p:blipFill>
        <p:spPr bwMode="auto">
          <a:xfrm>
            <a:off x="1643042" y="1428736"/>
            <a:ext cx="6350000" cy="5080000"/>
          </a:xfrm>
          <a:prstGeom prst="rect">
            <a:avLst/>
          </a:prstGeom>
          <a:noFill/>
        </p:spPr>
      </p:pic>
    </p:spTree>
    <p:extLst>
      <p:ext uri="{BB962C8B-B14F-4D97-AF65-F5344CB8AC3E}">
        <p14:creationId xmlns:p14="http://schemas.microsoft.com/office/powerpoint/2010/main" val="346195088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548680"/>
            <a:ext cx="8229600" cy="1143000"/>
          </a:xfrm>
        </p:spPr>
        <p:txBody>
          <a:bodyPr>
            <a:normAutofit fontScale="90000"/>
          </a:bodyPr>
          <a:lstStyle/>
          <a:p>
            <a:r>
              <a:rPr lang="en-CA" b="1" u="sng" dirty="0" smtClean="0"/>
              <a:t/>
            </a:r>
            <a:br>
              <a:rPr lang="en-CA" b="1" u="sng" dirty="0" smtClean="0"/>
            </a:br>
            <a:r>
              <a:rPr lang="en-CA" b="1" u="sng" dirty="0"/>
              <a:t/>
            </a:r>
            <a:br>
              <a:rPr lang="en-CA" b="1" u="sng" dirty="0"/>
            </a:br>
            <a:r>
              <a:rPr lang="en-CA" b="1" u="sng" dirty="0" smtClean="0"/>
              <a:t>Teen </a:t>
            </a:r>
            <a:r>
              <a:rPr lang="en-CA" b="1" u="sng" dirty="0"/>
              <a:t>Substance Abuse: Medical Aspects</a:t>
            </a:r>
            <a:r>
              <a:rPr lang="en-CA" dirty="0"/>
              <a:t/>
            </a:r>
            <a:br>
              <a:rPr lang="en-CA" dirty="0"/>
            </a:br>
            <a:endParaRPr lang="en-CA" dirty="0"/>
          </a:p>
        </p:txBody>
      </p:sp>
      <p:sp>
        <p:nvSpPr>
          <p:cNvPr id="3" name="Content Placeholder 2"/>
          <p:cNvSpPr>
            <a:spLocks noGrp="1"/>
          </p:cNvSpPr>
          <p:nvPr>
            <p:ph idx="1"/>
          </p:nvPr>
        </p:nvSpPr>
        <p:spPr>
          <a:xfrm>
            <a:off x="457200" y="1988840"/>
            <a:ext cx="8229600" cy="4137323"/>
          </a:xfrm>
        </p:spPr>
        <p:txBody>
          <a:bodyPr/>
          <a:lstStyle/>
          <a:p>
            <a:endParaRPr lang="en-CA" dirty="0" smtClean="0"/>
          </a:p>
          <a:p>
            <a:r>
              <a:rPr lang="en-CA" dirty="0" smtClean="0"/>
              <a:t>Over 96% of all drug deaths in Canada (2014) were caused by tobacco and alcohol.</a:t>
            </a:r>
          </a:p>
          <a:p>
            <a:r>
              <a:rPr lang="en-CA" dirty="0" smtClean="0"/>
              <a:t>All deaths in CDN caused by drugs = 47 007 </a:t>
            </a:r>
            <a:r>
              <a:rPr lang="en-CA" sz="1400" dirty="0" smtClean="0"/>
              <a:t>(2006)</a:t>
            </a:r>
          </a:p>
          <a:p>
            <a:pPr marL="0" indent="0">
              <a:buNone/>
            </a:pPr>
            <a:r>
              <a:rPr lang="en-CA" sz="2000" b="1" dirty="0" smtClean="0"/>
              <a:t>       Deaths from Tobacco = 37 209 + deaths from Alcohol = 8103 = 45 312</a:t>
            </a:r>
          </a:p>
          <a:p>
            <a:pPr marL="0" indent="0" algn="ctr">
              <a:buNone/>
            </a:pPr>
            <a:r>
              <a:rPr lang="en-CA" sz="2800" b="1" u="sng" dirty="0" smtClean="0"/>
              <a:t>45 312 divided by 47 007 = 96% </a:t>
            </a:r>
            <a:r>
              <a:rPr lang="en-CA" sz="2000" b="1" u="sng" dirty="0" smtClean="0"/>
              <a:t>(CCSA, 2014)</a:t>
            </a:r>
          </a:p>
          <a:p>
            <a:r>
              <a:rPr lang="en-CA" dirty="0" smtClean="0"/>
              <a:t>Both legal and easy for kids to obtain.</a:t>
            </a:r>
            <a:endParaRPr lang="en-CA" dirty="0"/>
          </a:p>
        </p:txBody>
      </p:sp>
    </p:spTree>
    <p:extLst>
      <p:ext uri="{BB962C8B-B14F-4D97-AF65-F5344CB8AC3E}">
        <p14:creationId xmlns:p14="http://schemas.microsoft.com/office/powerpoint/2010/main" val="7367037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1000"/>
                                        <p:tgtEl>
                                          <p:spTgt spid="3">
                                            <p:txEl>
                                              <p:pRg st="3" end="3"/>
                                            </p:txEl>
                                          </p:spTgt>
                                        </p:tgtEl>
                                      </p:cBhvr>
                                    </p:animEffect>
                                    <p:anim calcmode="lin" valueType="num">
                                      <p:cBhvr>
                                        <p:cTn id="2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fade">
                                      <p:cBhvr>
                                        <p:cTn id="24" dur="1000"/>
                                        <p:tgtEl>
                                          <p:spTgt spid="3">
                                            <p:txEl>
                                              <p:pRg st="4" end="4"/>
                                            </p:txEl>
                                          </p:spTgt>
                                        </p:tgtEl>
                                      </p:cBhvr>
                                    </p:animEffect>
                                    <p:anim calcmode="lin" valueType="num">
                                      <p:cBhvr>
                                        <p:cTn id="2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Effect transition="in" filter="fade">
                                      <p:cBhvr>
                                        <p:cTn id="31" dur="1000"/>
                                        <p:tgtEl>
                                          <p:spTgt spid="3">
                                            <p:txEl>
                                              <p:pRg st="5" end="5"/>
                                            </p:txEl>
                                          </p:spTgt>
                                        </p:tgtEl>
                                      </p:cBhvr>
                                    </p:animEffect>
                                    <p:anim calcmode="lin" valueType="num">
                                      <p:cBhvr>
                                        <p:cTn id="32"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Rectangle 2"/>
          <p:cNvSpPr>
            <a:spLocks noGrp="1" noChangeArrowheads="1"/>
          </p:cNvSpPr>
          <p:nvPr>
            <p:ph type="title"/>
          </p:nvPr>
        </p:nvSpPr>
        <p:spPr>
          <a:xfrm>
            <a:off x="395536" y="260648"/>
            <a:ext cx="8229600" cy="792088"/>
          </a:xfrm>
        </p:spPr>
        <p:txBody>
          <a:bodyPr/>
          <a:lstStyle/>
          <a:p>
            <a:r>
              <a:rPr lang="en-US" sz="3600" b="1" dirty="0"/>
              <a:t>Some facts on teen smoking</a:t>
            </a:r>
          </a:p>
        </p:txBody>
      </p:sp>
      <p:sp>
        <p:nvSpPr>
          <p:cNvPr id="221187" name="Rectangle 3"/>
          <p:cNvSpPr>
            <a:spLocks noGrp="1" noChangeArrowheads="1"/>
          </p:cNvSpPr>
          <p:nvPr>
            <p:ph type="body" idx="1"/>
          </p:nvPr>
        </p:nvSpPr>
        <p:spPr>
          <a:xfrm>
            <a:off x="395536" y="1196752"/>
            <a:ext cx="8229600" cy="4525963"/>
          </a:xfrm>
        </p:spPr>
        <p:txBody>
          <a:bodyPr>
            <a:normAutofit lnSpcReduction="10000"/>
          </a:bodyPr>
          <a:lstStyle/>
          <a:p>
            <a:r>
              <a:rPr lang="en-US" sz="2400" dirty="0"/>
              <a:t>Each day, between 82,000 and 99,000 young people around the world start smoking. </a:t>
            </a:r>
            <a:endParaRPr lang="en-US" sz="2400" dirty="0" smtClean="0"/>
          </a:p>
          <a:p>
            <a:endParaRPr lang="en-US" sz="2400" dirty="0"/>
          </a:p>
          <a:p>
            <a:r>
              <a:rPr lang="en-US" sz="2400" dirty="0"/>
              <a:t>Almost </a:t>
            </a:r>
            <a:r>
              <a:rPr lang="en-US" sz="2400" dirty="0" smtClean="0"/>
              <a:t>4-6 % Canadian </a:t>
            </a:r>
            <a:r>
              <a:rPr lang="en-US" sz="2400" dirty="0"/>
              <a:t>teens (aged 12-19) currently smoke (daily or </a:t>
            </a:r>
            <a:r>
              <a:rPr lang="en-US" sz="2400" dirty="0" err="1" smtClean="0"/>
              <a:t>reg</a:t>
            </a:r>
            <a:r>
              <a:rPr lang="en-US" sz="2400" dirty="0" smtClean="0"/>
              <a:t>) start 13yr ( 2013).  24% “ever tried” (2013)</a:t>
            </a:r>
          </a:p>
          <a:p>
            <a:endParaRPr lang="en-US" sz="2400" dirty="0"/>
          </a:p>
          <a:p>
            <a:r>
              <a:rPr lang="en-US" sz="2400" dirty="0"/>
              <a:t>In Canada, the smoking rates are generally higher among males than females. ( Aboriginals higher </a:t>
            </a:r>
            <a:r>
              <a:rPr lang="en-US" sz="2400" dirty="0" smtClean="0"/>
              <a:t>)</a:t>
            </a:r>
          </a:p>
          <a:p>
            <a:endParaRPr lang="en-US" sz="2400" dirty="0"/>
          </a:p>
          <a:p>
            <a:r>
              <a:rPr lang="en-US" sz="2400" dirty="0"/>
              <a:t>Youth smokers make more attempts to quit smoking than adult smokers.</a:t>
            </a:r>
          </a:p>
          <a:p>
            <a:endParaRPr lang="en-US" dirty="0"/>
          </a:p>
        </p:txBody>
      </p:sp>
    </p:spTree>
    <p:extLst>
      <p:ext uri="{BB962C8B-B14F-4D97-AF65-F5344CB8AC3E}">
        <p14:creationId xmlns:p14="http://schemas.microsoft.com/office/powerpoint/2010/main" val="291824301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2"/>
          <p:cNvSpPr>
            <a:spLocks noGrp="1" noChangeArrowheads="1"/>
          </p:cNvSpPr>
          <p:nvPr>
            <p:ph type="title"/>
          </p:nvPr>
        </p:nvSpPr>
        <p:spPr>
          <a:xfrm flipH="1" flipV="1">
            <a:off x="4643438" y="4076700"/>
            <a:ext cx="195262" cy="69850"/>
          </a:xfrm>
        </p:spPr>
        <p:txBody>
          <a:bodyPr>
            <a:normAutofit fontScale="90000"/>
          </a:bodyPr>
          <a:lstStyle/>
          <a:p>
            <a:endParaRPr lang="en-US" sz="4000" dirty="0"/>
          </a:p>
        </p:txBody>
      </p:sp>
      <p:sp>
        <p:nvSpPr>
          <p:cNvPr id="135171" name="Rectangle 3"/>
          <p:cNvSpPr>
            <a:spLocks noGrp="1" noChangeArrowheads="1"/>
          </p:cNvSpPr>
          <p:nvPr>
            <p:ph type="body" idx="1"/>
          </p:nvPr>
        </p:nvSpPr>
        <p:spPr>
          <a:xfrm>
            <a:off x="3492500" y="3500438"/>
            <a:ext cx="2962275" cy="73025"/>
          </a:xfrm>
        </p:spPr>
        <p:txBody>
          <a:bodyPr>
            <a:normAutofit fontScale="25000" lnSpcReduction="20000"/>
          </a:bodyPr>
          <a:lstStyle/>
          <a:p>
            <a:pPr>
              <a:lnSpc>
                <a:spcPct val="80000"/>
              </a:lnSpc>
            </a:pPr>
            <a:endParaRPr lang="en-US" sz="800"/>
          </a:p>
        </p:txBody>
      </p:sp>
      <p:pic>
        <p:nvPicPr>
          <p:cNvPr id="135173" name="Picture 5" descr="ukmarltillcoverLarge"/>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Tree>
    <p:extLst>
      <p:ext uri="{BB962C8B-B14F-4D97-AF65-F5344CB8AC3E}">
        <p14:creationId xmlns:p14="http://schemas.microsoft.com/office/powerpoint/2010/main" val="130843244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E Cigarettes </a:t>
            </a:r>
            <a:r>
              <a:rPr lang="en-CA" sz="3200" dirty="0" smtClean="0"/>
              <a:t>regulations</a:t>
            </a:r>
            <a:endParaRPr lang="en-CA" sz="3200" dirty="0"/>
          </a:p>
        </p:txBody>
      </p:sp>
      <p:sp>
        <p:nvSpPr>
          <p:cNvPr id="3" name="Content Placeholder 2"/>
          <p:cNvSpPr>
            <a:spLocks noGrp="1"/>
          </p:cNvSpPr>
          <p:nvPr>
            <p:ph idx="1"/>
          </p:nvPr>
        </p:nvSpPr>
        <p:spPr/>
        <p:txBody>
          <a:bodyPr>
            <a:normAutofit lnSpcReduction="10000"/>
          </a:bodyPr>
          <a:lstStyle/>
          <a:p>
            <a:r>
              <a:rPr lang="en-CA" sz="2800" b="1" dirty="0" smtClean="0"/>
              <a:t>Health Canada, BC Health Authorities, The World Health Organization, Schools </a:t>
            </a:r>
            <a:r>
              <a:rPr lang="en-CA" sz="2800" dirty="0" smtClean="0"/>
              <a:t>and others, have all advised the public against using e-cigarettes.</a:t>
            </a:r>
          </a:p>
          <a:p>
            <a:r>
              <a:rPr lang="en-CA" sz="2800" dirty="0" smtClean="0"/>
              <a:t>E-cigarettes that contain nicotine are </a:t>
            </a:r>
            <a:r>
              <a:rPr lang="en-CA" sz="2800" b="1" dirty="0" smtClean="0"/>
              <a:t>not authorized for sale in Canada.</a:t>
            </a:r>
            <a:r>
              <a:rPr lang="en-CA" sz="2800" dirty="0" smtClean="0"/>
              <a:t>  Advertising e-cigarettes as a cessation tool or NRT is </a:t>
            </a:r>
            <a:r>
              <a:rPr lang="en-CA" sz="2800" b="1" dirty="0" smtClean="0"/>
              <a:t>not permitted</a:t>
            </a:r>
            <a:r>
              <a:rPr lang="en-CA" sz="2800" dirty="0" smtClean="0"/>
              <a:t>.  </a:t>
            </a:r>
          </a:p>
          <a:p>
            <a:r>
              <a:rPr lang="en-CA" sz="2800" dirty="0" smtClean="0"/>
              <a:t>Despite this the devices themselves can be sold legally, as can liquid that does not contain nicotine. But easy to purchase nicotine-based liquid on the internet or illegally in non-compliant stores.</a:t>
            </a:r>
          </a:p>
          <a:p>
            <a:endParaRPr lang="en-CA" dirty="0"/>
          </a:p>
        </p:txBody>
      </p:sp>
    </p:spTree>
    <p:extLst>
      <p:ext uri="{BB962C8B-B14F-4D97-AF65-F5344CB8AC3E}">
        <p14:creationId xmlns:p14="http://schemas.microsoft.com/office/powerpoint/2010/main" val="322600802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9552" y="116632"/>
            <a:ext cx="7772400" cy="1470025"/>
          </a:xfrm>
        </p:spPr>
        <p:txBody>
          <a:bodyPr>
            <a:normAutofit/>
          </a:bodyPr>
          <a:lstStyle/>
          <a:p>
            <a:r>
              <a:rPr lang="en-CA" sz="2400" b="1" dirty="0" smtClean="0"/>
              <a:t>2014 Monitoring the Future (MTF) survey, </a:t>
            </a:r>
            <a:br>
              <a:rPr lang="en-CA" sz="2400" b="1" dirty="0" smtClean="0"/>
            </a:br>
            <a:r>
              <a:rPr lang="en-CA" sz="2400" b="1" dirty="0" smtClean="0"/>
              <a:t>- National Institute on Drug Abuse (NIDA)</a:t>
            </a:r>
            <a:endParaRPr lang="en-CA" sz="2400" b="1" dirty="0"/>
          </a:p>
        </p:txBody>
      </p:sp>
      <p:sp>
        <p:nvSpPr>
          <p:cNvPr id="3" name="Subtitle 2"/>
          <p:cNvSpPr>
            <a:spLocks noGrp="1"/>
          </p:cNvSpPr>
          <p:nvPr>
            <p:ph type="subTitle" idx="1"/>
          </p:nvPr>
        </p:nvSpPr>
        <p:spPr>
          <a:xfrm>
            <a:off x="971600" y="1772816"/>
            <a:ext cx="6400800" cy="4464496"/>
          </a:xfrm>
        </p:spPr>
        <p:txBody>
          <a:bodyPr>
            <a:normAutofit/>
          </a:bodyPr>
          <a:lstStyle/>
          <a:p>
            <a:pPr algn="l" fontAlgn="base"/>
            <a:r>
              <a:rPr lang="en-CA" sz="2800" dirty="0" smtClean="0">
                <a:solidFill>
                  <a:schemeClr val="tx1"/>
                </a:solidFill>
              </a:rPr>
              <a:t>Cigarette smoking has decreased but</a:t>
            </a:r>
          </a:p>
          <a:p>
            <a:pPr algn="l" fontAlgn="base"/>
            <a:r>
              <a:rPr lang="en-CA" sz="2800" dirty="0" smtClean="0">
                <a:solidFill>
                  <a:schemeClr val="tx1"/>
                </a:solidFill>
              </a:rPr>
              <a:t>e-cigarettes has increased among teens. </a:t>
            </a:r>
          </a:p>
          <a:p>
            <a:pPr algn="l" fontAlgn="base"/>
            <a:endParaRPr lang="en-CA" dirty="0" smtClean="0">
              <a:solidFill>
                <a:schemeClr val="tx1"/>
              </a:solidFill>
            </a:endParaRPr>
          </a:p>
          <a:p>
            <a:pPr algn="l" fontAlgn="base"/>
            <a:r>
              <a:rPr lang="en-CA" dirty="0" smtClean="0">
                <a:solidFill>
                  <a:schemeClr val="tx1"/>
                </a:solidFill>
              </a:rPr>
              <a:t> </a:t>
            </a:r>
            <a:r>
              <a:rPr lang="en-CA" sz="2000" dirty="0" smtClean="0">
                <a:solidFill>
                  <a:schemeClr val="tx1"/>
                </a:solidFill>
              </a:rPr>
              <a:t>e-cigarettes:</a:t>
            </a:r>
          </a:p>
          <a:p>
            <a:pPr algn="l" fontAlgn="base"/>
            <a:r>
              <a:rPr lang="en-CA" sz="2400" i="1" u="sng" dirty="0" smtClean="0">
                <a:solidFill>
                  <a:schemeClr val="tx1"/>
                </a:solidFill>
              </a:rPr>
              <a:t>Past-month use </a:t>
            </a:r>
            <a:r>
              <a:rPr lang="en-CA" sz="2400" dirty="0" smtClean="0">
                <a:solidFill>
                  <a:schemeClr val="tx1"/>
                </a:solidFill>
              </a:rPr>
              <a:t>8</a:t>
            </a:r>
            <a:r>
              <a:rPr lang="en-CA" sz="2400" baseline="30000" dirty="0" smtClean="0">
                <a:solidFill>
                  <a:schemeClr val="tx1"/>
                </a:solidFill>
              </a:rPr>
              <a:t>th</a:t>
            </a:r>
            <a:r>
              <a:rPr lang="en-CA" sz="2400" dirty="0" smtClean="0">
                <a:solidFill>
                  <a:schemeClr val="tx1"/>
                </a:solidFill>
              </a:rPr>
              <a:t> graders is 8.7 %, </a:t>
            </a:r>
          </a:p>
          <a:p>
            <a:pPr algn="l" fontAlgn="base"/>
            <a:r>
              <a:rPr lang="en-CA" sz="2400" dirty="0" smtClean="0">
                <a:solidFill>
                  <a:schemeClr val="tx1"/>
                </a:solidFill>
              </a:rPr>
              <a:t>                             10</a:t>
            </a:r>
            <a:r>
              <a:rPr lang="en-CA" sz="2400" baseline="30000" dirty="0" smtClean="0">
                <a:solidFill>
                  <a:schemeClr val="tx1"/>
                </a:solidFill>
              </a:rPr>
              <a:t>th</a:t>
            </a:r>
            <a:r>
              <a:rPr lang="en-CA" sz="2400" dirty="0" smtClean="0">
                <a:solidFill>
                  <a:schemeClr val="tx1"/>
                </a:solidFill>
              </a:rPr>
              <a:t> graders is 16.2 %</a:t>
            </a:r>
          </a:p>
          <a:p>
            <a:pPr algn="l" fontAlgn="base"/>
            <a:r>
              <a:rPr lang="en-CA" sz="2400" dirty="0" smtClean="0">
                <a:solidFill>
                  <a:schemeClr val="tx1"/>
                </a:solidFill>
              </a:rPr>
              <a:t>                             12</a:t>
            </a:r>
            <a:r>
              <a:rPr lang="en-CA" sz="2400" baseline="30000" dirty="0" smtClean="0">
                <a:solidFill>
                  <a:schemeClr val="tx1"/>
                </a:solidFill>
              </a:rPr>
              <a:t>th</a:t>
            </a:r>
            <a:r>
              <a:rPr lang="en-CA" sz="2400" dirty="0" smtClean="0">
                <a:solidFill>
                  <a:schemeClr val="tx1"/>
                </a:solidFill>
              </a:rPr>
              <a:t>  graders is 17.1 %. </a:t>
            </a:r>
          </a:p>
          <a:p>
            <a:endParaRPr lang="en-CA" dirty="0"/>
          </a:p>
        </p:txBody>
      </p:sp>
    </p:spTree>
    <p:extLst>
      <p:ext uri="{BB962C8B-B14F-4D97-AF65-F5344CB8AC3E}">
        <p14:creationId xmlns:p14="http://schemas.microsoft.com/office/powerpoint/2010/main" val="204224722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94122"/>
          </a:xfrm>
        </p:spPr>
        <p:txBody>
          <a:bodyPr>
            <a:normAutofit/>
          </a:bodyPr>
          <a:lstStyle/>
          <a:p>
            <a:r>
              <a:rPr lang="en-CA" sz="2400" b="1" dirty="0" smtClean="0"/>
              <a:t>2013 CDC -journal </a:t>
            </a:r>
            <a:r>
              <a:rPr lang="en-CA" sz="2400" b="1" i="1" dirty="0" smtClean="0"/>
              <a:t>Nicotine and Tobacco Research</a:t>
            </a:r>
            <a:r>
              <a:rPr lang="en-CA" sz="2400" b="1" dirty="0" smtClean="0"/>
              <a:t>.  </a:t>
            </a:r>
            <a:br>
              <a:rPr lang="en-CA" sz="2400" b="1" dirty="0" smtClean="0"/>
            </a:br>
            <a:r>
              <a:rPr lang="en-CA" sz="2400" b="1" dirty="0" smtClean="0"/>
              <a:t>E-cigarette use teens ( never smoked tobacco) USA</a:t>
            </a:r>
            <a:endParaRPr lang="en-CA" sz="2400" b="1" dirty="0"/>
          </a:p>
        </p:txBody>
      </p:sp>
      <p:sp>
        <p:nvSpPr>
          <p:cNvPr id="3" name="Content Placeholder 2"/>
          <p:cNvSpPr>
            <a:spLocks noGrp="1"/>
          </p:cNvSpPr>
          <p:nvPr>
            <p:ph idx="1"/>
          </p:nvPr>
        </p:nvSpPr>
        <p:spPr>
          <a:xfrm>
            <a:off x="457200" y="1600200"/>
            <a:ext cx="8229600" cy="3917032"/>
          </a:xfrm>
        </p:spPr>
        <p:txBody>
          <a:bodyPr>
            <a:normAutofit/>
          </a:bodyPr>
          <a:lstStyle/>
          <a:p>
            <a:r>
              <a:rPr lang="en-CA" sz="2100" dirty="0" smtClean="0"/>
              <a:t>3x increase, from about 79,000 (2011), to 263,000 (2013).</a:t>
            </a:r>
          </a:p>
          <a:p>
            <a:r>
              <a:rPr lang="en-CA" sz="2100" dirty="0" smtClean="0"/>
              <a:t>2011 - 2013 National Youth Tobacco surveys </a:t>
            </a:r>
          </a:p>
          <a:p>
            <a:r>
              <a:rPr lang="en-CA" sz="2100" dirty="0" smtClean="0"/>
              <a:t>     youth (never smoked tobacco cigarettes) but who ever tried</a:t>
            </a:r>
          </a:p>
          <a:p>
            <a:pPr>
              <a:buNone/>
            </a:pPr>
            <a:r>
              <a:rPr lang="en-CA" sz="2100" dirty="0" smtClean="0"/>
              <a:t>      e-cigarettes were 2x as likely to </a:t>
            </a:r>
            <a:r>
              <a:rPr lang="en-CA" sz="2100" i="1" dirty="0" smtClean="0"/>
              <a:t>have intentions</a:t>
            </a:r>
            <a:r>
              <a:rPr lang="en-CA" sz="2100" dirty="0" smtClean="0"/>
              <a:t> to smoke cigarettes as those who had never used e-cigarettes.  43.9%  </a:t>
            </a:r>
            <a:r>
              <a:rPr lang="en-CA" sz="2100" dirty="0" err="1" smtClean="0"/>
              <a:t>vs</a:t>
            </a:r>
            <a:r>
              <a:rPr lang="en-CA" sz="2100" dirty="0" smtClean="0"/>
              <a:t>  21.5%</a:t>
            </a:r>
          </a:p>
          <a:p>
            <a:pPr>
              <a:buNone/>
            </a:pPr>
            <a:endParaRPr lang="en-CA" sz="2200" dirty="0" smtClean="0"/>
          </a:p>
          <a:p>
            <a:pPr>
              <a:buNone/>
            </a:pPr>
            <a:endParaRPr lang="en-CA" sz="2200" dirty="0" smtClean="0"/>
          </a:p>
          <a:p>
            <a:pPr>
              <a:buNone/>
            </a:pPr>
            <a:r>
              <a:rPr lang="en-CA" sz="2200" dirty="0" smtClean="0"/>
              <a:t>Hence : &gt; 250,000 youth used e-cigs and are 2x likely to smoke tobacco eventually</a:t>
            </a:r>
            <a:br>
              <a:rPr lang="en-CA" sz="2200" dirty="0" smtClean="0"/>
            </a:br>
            <a:endParaRPr lang="en-CA" sz="2200" dirty="0"/>
          </a:p>
        </p:txBody>
      </p:sp>
    </p:spTree>
    <p:extLst>
      <p:ext uri="{BB962C8B-B14F-4D97-AF65-F5344CB8AC3E}">
        <p14:creationId xmlns:p14="http://schemas.microsoft.com/office/powerpoint/2010/main" val="369889714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1560" y="260648"/>
            <a:ext cx="7772400" cy="1470025"/>
          </a:xfrm>
        </p:spPr>
        <p:txBody>
          <a:bodyPr/>
          <a:lstStyle/>
          <a:p>
            <a:r>
              <a:rPr lang="en-CA" dirty="0" smtClean="0"/>
              <a:t>Canadian Cancer Society</a:t>
            </a:r>
            <a:br>
              <a:rPr lang="en-CA" dirty="0" smtClean="0"/>
            </a:br>
            <a:r>
              <a:rPr lang="en-CA" sz="2400" dirty="0" smtClean="0"/>
              <a:t>(Quebec) </a:t>
            </a:r>
            <a:endParaRPr lang="en-CA" sz="2400" dirty="0"/>
          </a:p>
        </p:txBody>
      </p:sp>
      <p:sp>
        <p:nvSpPr>
          <p:cNvPr id="3" name="Subtitle 2"/>
          <p:cNvSpPr>
            <a:spLocks noGrp="1"/>
          </p:cNvSpPr>
          <p:nvPr>
            <p:ph type="subTitle" idx="1"/>
          </p:nvPr>
        </p:nvSpPr>
        <p:spPr>
          <a:xfrm>
            <a:off x="1371600" y="2060848"/>
            <a:ext cx="6400800" cy="4320480"/>
          </a:xfrm>
        </p:spPr>
        <p:txBody>
          <a:bodyPr>
            <a:normAutofit fontScale="85000" lnSpcReduction="20000"/>
          </a:bodyPr>
          <a:lstStyle/>
          <a:p>
            <a:pPr algn="l"/>
            <a:r>
              <a:rPr lang="en-CA" sz="2900" dirty="0" smtClean="0">
                <a:solidFill>
                  <a:schemeClr val="tx1"/>
                </a:solidFill>
              </a:rPr>
              <a:t>2012-2013 school year, </a:t>
            </a:r>
          </a:p>
          <a:p>
            <a:pPr algn="l"/>
            <a:r>
              <a:rPr lang="en-CA" sz="2900" dirty="0" smtClean="0">
                <a:solidFill>
                  <a:schemeClr val="tx1"/>
                </a:solidFill>
              </a:rPr>
              <a:t>1/3 of secondary school students reported </a:t>
            </a:r>
            <a:r>
              <a:rPr lang="en-CA" sz="2900" u="sng" dirty="0" smtClean="0">
                <a:solidFill>
                  <a:schemeClr val="tx1"/>
                </a:solidFill>
              </a:rPr>
              <a:t>already having used </a:t>
            </a:r>
            <a:r>
              <a:rPr lang="en-CA" sz="2900" dirty="0" smtClean="0">
                <a:solidFill>
                  <a:schemeClr val="tx1"/>
                </a:solidFill>
              </a:rPr>
              <a:t>e-cigarettes.</a:t>
            </a:r>
          </a:p>
          <a:p>
            <a:pPr algn="l"/>
            <a:r>
              <a:rPr lang="en-CA" sz="2900" dirty="0" smtClean="0">
                <a:solidFill>
                  <a:schemeClr val="tx1"/>
                </a:solidFill>
              </a:rPr>
              <a:t>9% students in Grade 6 had tried e-cigarettes. </a:t>
            </a:r>
          </a:p>
          <a:p>
            <a:pPr algn="l"/>
            <a:r>
              <a:rPr lang="en-CA" sz="2900" dirty="0" smtClean="0">
                <a:solidFill>
                  <a:schemeClr val="tx1"/>
                </a:solidFill>
              </a:rPr>
              <a:t>41% in grade 11 had tried e-cigarettes.</a:t>
            </a:r>
          </a:p>
          <a:p>
            <a:pPr algn="l"/>
            <a:endParaRPr lang="en-CA" sz="2900" dirty="0" smtClean="0">
              <a:solidFill>
                <a:schemeClr val="tx1"/>
              </a:solidFill>
            </a:endParaRPr>
          </a:p>
          <a:p>
            <a:pPr algn="l"/>
            <a:r>
              <a:rPr lang="en-CA" sz="2900" dirty="0" smtClean="0">
                <a:solidFill>
                  <a:schemeClr val="tx1"/>
                </a:solidFill>
              </a:rPr>
              <a:t>"</a:t>
            </a:r>
            <a:r>
              <a:rPr lang="en-CA" sz="2900" b="1" i="1" dirty="0" smtClean="0">
                <a:solidFill>
                  <a:schemeClr val="tx1"/>
                </a:solidFill>
              </a:rPr>
              <a:t>Flavours</a:t>
            </a:r>
            <a:r>
              <a:rPr lang="en-CA" sz="2900" i="1" dirty="0" smtClean="0">
                <a:solidFill>
                  <a:schemeClr val="tx1"/>
                </a:solidFill>
              </a:rPr>
              <a:t> such as chocolate, candy and fruit appeal to children and youth, ...a potential </a:t>
            </a:r>
            <a:r>
              <a:rPr lang="en-CA" sz="2900" b="1" i="1" dirty="0" smtClean="0">
                <a:solidFill>
                  <a:schemeClr val="tx1"/>
                </a:solidFill>
              </a:rPr>
              <a:t>gateway</a:t>
            </a:r>
            <a:r>
              <a:rPr lang="en-CA" sz="2900" i="1" dirty="0" smtClean="0">
                <a:solidFill>
                  <a:schemeClr val="tx1"/>
                </a:solidFill>
              </a:rPr>
              <a:t> to smoking. E‐cigarettes also </a:t>
            </a:r>
            <a:r>
              <a:rPr lang="en-CA" sz="2900" b="1" i="1" dirty="0" smtClean="0">
                <a:solidFill>
                  <a:schemeClr val="tx1"/>
                </a:solidFill>
              </a:rPr>
              <a:t>undermine</a:t>
            </a:r>
            <a:r>
              <a:rPr lang="en-CA" sz="2900" i="1" dirty="0" smtClean="0">
                <a:solidFill>
                  <a:schemeClr val="tx1"/>
                </a:solidFill>
              </a:rPr>
              <a:t> the efforts of youth who are trying to quit, by renormalizing smoking in the school environment</a:t>
            </a:r>
            <a:r>
              <a:rPr lang="en-CA" sz="2900" b="1" i="1" dirty="0" smtClean="0">
                <a:solidFill>
                  <a:schemeClr val="tx1"/>
                </a:solidFill>
              </a:rPr>
              <a:t> </a:t>
            </a:r>
            <a:r>
              <a:rPr lang="en-CA" sz="2900" i="1" dirty="0" smtClean="0">
                <a:solidFill>
                  <a:schemeClr val="tx1"/>
                </a:solidFill>
              </a:rPr>
              <a:t>for minors</a:t>
            </a:r>
            <a:r>
              <a:rPr lang="en-CA" sz="2900" dirty="0" smtClean="0">
                <a:solidFill>
                  <a:schemeClr val="tx1"/>
                </a:solidFill>
              </a:rPr>
              <a:t>”</a:t>
            </a:r>
          </a:p>
          <a:p>
            <a:endParaRPr lang="en-CA" dirty="0" smtClean="0">
              <a:solidFill>
                <a:schemeClr val="tx1"/>
              </a:solidFill>
            </a:endParaRPr>
          </a:p>
          <a:p>
            <a:endParaRPr lang="en-CA" dirty="0" smtClean="0">
              <a:solidFill>
                <a:schemeClr val="tx1"/>
              </a:solidFill>
            </a:endParaRPr>
          </a:p>
          <a:p>
            <a:endParaRPr lang="en-CA" dirty="0" smtClean="0">
              <a:solidFill>
                <a:schemeClr val="tx1"/>
              </a:solidFill>
            </a:endParaRPr>
          </a:p>
          <a:p>
            <a:endParaRPr lang="en-CA" dirty="0"/>
          </a:p>
        </p:txBody>
      </p:sp>
    </p:spTree>
    <p:extLst>
      <p:ext uri="{BB962C8B-B14F-4D97-AF65-F5344CB8AC3E}">
        <p14:creationId xmlns:p14="http://schemas.microsoft.com/office/powerpoint/2010/main" val="261028363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E Cigarettes </a:t>
            </a:r>
            <a:r>
              <a:rPr lang="en-CA" sz="2400" dirty="0" smtClean="0"/>
              <a:t>in the news</a:t>
            </a:r>
            <a:endParaRPr lang="en-CA" sz="2400" dirty="0"/>
          </a:p>
        </p:txBody>
      </p:sp>
      <p:sp>
        <p:nvSpPr>
          <p:cNvPr id="3" name="Content Placeholder 2"/>
          <p:cNvSpPr>
            <a:spLocks noGrp="1"/>
          </p:cNvSpPr>
          <p:nvPr>
            <p:ph idx="1"/>
          </p:nvPr>
        </p:nvSpPr>
        <p:spPr>
          <a:xfrm>
            <a:off x="467544" y="2060848"/>
            <a:ext cx="8229600" cy="3556992"/>
          </a:xfrm>
        </p:spPr>
        <p:txBody>
          <a:bodyPr>
            <a:normAutofit/>
          </a:bodyPr>
          <a:lstStyle/>
          <a:p>
            <a:endParaRPr lang="en-CA" sz="1600" dirty="0" smtClean="0"/>
          </a:p>
          <a:p>
            <a:pPr fontAlgn="base">
              <a:buNone/>
            </a:pPr>
            <a:r>
              <a:rPr lang="en-CA" sz="2000" dirty="0" smtClean="0"/>
              <a:t>Globe &amp; Mail Oct. 08 2013</a:t>
            </a:r>
            <a:endParaRPr lang="en-CA" sz="2000" i="1" dirty="0" smtClean="0"/>
          </a:p>
          <a:p>
            <a:pPr fontAlgn="base"/>
            <a:r>
              <a:rPr lang="en-CA" sz="2000" i="1" dirty="0" smtClean="0"/>
              <a:t>“E-cigarettes could hook a new generation on nicotine, experts warn</a:t>
            </a:r>
            <a:r>
              <a:rPr lang="en-CA" sz="2000" dirty="0" smtClean="0"/>
              <a:t>”</a:t>
            </a:r>
          </a:p>
          <a:p>
            <a:pPr fontAlgn="base">
              <a:buNone/>
            </a:pPr>
            <a:r>
              <a:rPr lang="en-CA" sz="2000" dirty="0" smtClean="0"/>
              <a:t>	fruit-flavoured products, movie star endorsements</a:t>
            </a:r>
          </a:p>
          <a:p>
            <a:r>
              <a:rPr lang="en-CA" sz="2000" dirty="0" smtClean="0"/>
              <a:t>lure youth who wouldn’t otherwise smoke</a:t>
            </a:r>
          </a:p>
          <a:p>
            <a:r>
              <a:rPr lang="en-CA" sz="2000" dirty="0" smtClean="0"/>
              <a:t>reminiscent of the imagery and allure once employed to sell conventional cigarettes to young people</a:t>
            </a:r>
          </a:p>
          <a:p>
            <a:r>
              <a:rPr lang="en-CA" sz="2000" dirty="0" smtClean="0"/>
              <a:t>And false...“here’s a cigarette that doesn’t have all the bad stuff”</a:t>
            </a:r>
          </a:p>
          <a:p>
            <a:r>
              <a:rPr lang="en-CA" sz="2000" dirty="0" smtClean="0"/>
              <a:t>Calls to poison-control centres are on the increase</a:t>
            </a:r>
          </a:p>
          <a:p>
            <a:endParaRPr lang="en-CA" sz="2000" dirty="0" smtClean="0"/>
          </a:p>
        </p:txBody>
      </p:sp>
    </p:spTree>
    <p:extLst>
      <p:ext uri="{BB962C8B-B14F-4D97-AF65-F5344CB8AC3E}">
        <p14:creationId xmlns:p14="http://schemas.microsoft.com/office/powerpoint/2010/main" val="32164451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9552" y="188640"/>
            <a:ext cx="7772400" cy="1080121"/>
          </a:xfrm>
        </p:spPr>
        <p:txBody>
          <a:bodyPr/>
          <a:lstStyle/>
          <a:p>
            <a:r>
              <a:rPr lang="en-CA" dirty="0" smtClean="0"/>
              <a:t>Chemicals e-cigarettes</a:t>
            </a:r>
            <a:endParaRPr lang="en-CA" dirty="0"/>
          </a:p>
        </p:txBody>
      </p:sp>
      <p:sp>
        <p:nvSpPr>
          <p:cNvPr id="3" name="Subtitle 2"/>
          <p:cNvSpPr>
            <a:spLocks noGrp="1"/>
          </p:cNvSpPr>
          <p:nvPr>
            <p:ph type="subTitle" idx="1"/>
          </p:nvPr>
        </p:nvSpPr>
        <p:spPr>
          <a:xfrm>
            <a:off x="1371600" y="1412776"/>
            <a:ext cx="6400800" cy="4968552"/>
          </a:xfrm>
        </p:spPr>
        <p:txBody>
          <a:bodyPr>
            <a:normAutofit fontScale="77500" lnSpcReduction="20000"/>
          </a:bodyPr>
          <a:lstStyle/>
          <a:p>
            <a:pPr algn="l">
              <a:buFont typeface="Arial" pitchFamily="34" charset="0"/>
              <a:buChar char="•"/>
            </a:pPr>
            <a:r>
              <a:rPr lang="en-CA" sz="3100" b="1" dirty="0" smtClean="0">
                <a:solidFill>
                  <a:schemeClr val="tx1"/>
                </a:solidFill>
              </a:rPr>
              <a:t>Nicotine</a:t>
            </a:r>
            <a:r>
              <a:rPr lang="en-CA" sz="3100" dirty="0" smtClean="0">
                <a:solidFill>
                  <a:schemeClr val="tx1"/>
                </a:solidFill>
              </a:rPr>
              <a:t> -  addictive </a:t>
            </a:r>
            <a:r>
              <a:rPr lang="en-CA" sz="2600" dirty="0" smtClean="0">
                <a:solidFill>
                  <a:schemeClr val="tx1"/>
                </a:solidFill>
              </a:rPr>
              <a:t>(pulmonary) </a:t>
            </a:r>
            <a:r>
              <a:rPr lang="en-CA" sz="3100" dirty="0" smtClean="0">
                <a:solidFill>
                  <a:schemeClr val="tx1"/>
                </a:solidFill>
              </a:rPr>
              <a:t>, affects fetuses, brain development, extremely toxic , skin contact</a:t>
            </a:r>
          </a:p>
          <a:p>
            <a:pPr algn="l"/>
            <a:endParaRPr lang="en-CA" sz="3100" dirty="0" smtClean="0">
              <a:solidFill>
                <a:schemeClr val="tx1"/>
              </a:solidFill>
            </a:endParaRPr>
          </a:p>
          <a:p>
            <a:pPr algn="l">
              <a:buFont typeface="Arial" pitchFamily="34" charset="0"/>
              <a:buChar char="•"/>
            </a:pPr>
            <a:r>
              <a:rPr lang="en-CA" sz="3100" b="1" dirty="0" err="1" smtClean="0">
                <a:solidFill>
                  <a:schemeClr val="tx1"/>
                </a:solidFill>
              </a:rPr>
              <a:t>Vaping</a:t>
            </a:r>
            <a:r>
              <a:rPr lang="en-CA" sz="3100" dirty="0" smtClean="0">
                <a:solidFill>
                  <a:schemeClr val="tx1"/>
                </a:solidFill>
              </a:rPr>
              <a:t> - production </a:t>
            </a:r>
            <a:r>
              <a:rPr lang="en-CA" sz="3100" dirty="0">
                <a:solidFill>
                  <a:schemeClr val="tx1"/>
                </a:solidFill>
              </a:rPr>
              <a:t>of heavy </a:t>
            </a:r>
            <a:r>
              <a:rPr lang="en-CA" sz="3100" dirty="0" smtClean="0">
                <a:solidFill>
                  <a:schemeClr val="tx1"/>
                </a:solidFill>
              </a:rPr>
              <a:t>metals, </a:t>
            </a:r>
            <a:r>
              <a:rPr lang="en-CA" sz="3100" b="1" dirty="0" smtClean="0">
                <a:solidFill>
                  <a:schemeClr val="tx1"/>
                </a:solidFill>
              </a:rPr>
              <a:t>chromium</a:t>
            </a:r>
            <a:r>
              <a:rPr lang="en-CA" sz="3100" dirty="0" smtClean="0">
                <a:solidFill>
                  <a:schemeClr val="tx1"/>
                </a:solidFill>
              </a:rPr>
              <a:t>, </a:t>
            </a:r>
            <a:r>
              <a:rPr lang="en-CA" sz="3100" b="1" dirty="0" smtClean="0">
                <a:solidFill>
                  <a:schemeClr val="tx1"/>
                </a:solidFill>
              </a:rPr>
              <a:t>nickel</a:t>
            </a:r>
            <a:r>
              <a:rPr lang="en-CA" sz="3100" dirty="0">
                <a:solidFill>
                  <a:schemeClr val="tx1"/>
                </a:solidFill>
              </a:rPr>
              <a:t>, </a:t>
            </a:r>
            <a:r>
              <a:rPr lang="en-CA" sz="3100" dirty="0" smtClean="0">
                <a:solidFill>
                  <a:schemeClr val="tx1"/>
                </a:solidFill>
              </a:rPr>
              <a:t>carcinogens </a:t>
            </a:r>
            <a:r>
              <a:rPr lang="en-CA" sz="3100" dirty="0">
                <a:solidFill>
                  <a:schemeClr val="tx1"/>
                </a:solidFill>
              </a:rPr>
              <a:t>like </a:t>
            </a:r>
            <a:r>
              <a:rPr lang="en-CA" sz="3100" b="1" dirty="0">
                <a:solidFill>
                  <a:schemeClr val="tx1"/>
                </a:solidFill>
              </a:rPr>
              <a:t>formaldehyde </a:t>
            </a:r>
            <a:r>
              <a:rPr lang="en-CA" sz="3100" dirty="0">
                <a:solidFill>
                  <a:schemeClr val="tx1"/>
                </a:solidFill>
              </a:rPr>
              <a:t>at levels that can be even higher than those found in conventional cigarettes</a:t>
            </a:r>
            <a:r>
              <a:rPr lang="en-CA" sz="3100" dirty="0" smtClean="0">
                <a:solidFill>
                  <a:schemeClr val="tx1"/>
                </a:solidFill>
              </a:rPr>
              <a:t>.</a:t>
            </a:r>
          </a:p>
          <a:p>
            <a:pPr algn="l"/>
            <a:endParaRPr lang="en-CA" sz="3100" dirty="0">
              <a:solidFill>
                <a:schemeClr val="tx1"/>
              </a:solidFill>
            </a:endParaRPr>
          </a:p>
          <a:p>
            <a:pPr algn="l">
              <a:buFont typeface="Arial" pitchFamily="34" charset="0"/>
              <a:buChar char="•"/>
            </a:pPr>
            <a:r>
              <a:rPr lang="en-CA" sz="3100" dirty="0" smtClean="0">
                <a:solidFill>
                  <a:schemeClr val="tx1"/>
                </a:solidFill>
              </a:rPr>
              <a:t>devices </a:t>
            </a:r>
            <a:r>
              <a:rPr lang="en-CA" sz="3100" dirty="0">
                <a:solidFill>
                  <a:schemeClr val="tx1"/>
                </a:solidFill>
              </a:rPr>
              <a:t>can generate large quantities of fine </a:t>
            </a:r>
            <a:r>
              <a:rPr lang="en-CA" sz="3100" b="1" dirty="0">
                <a:solidFill>
                  <a:schemeClr val="tx1"/>
                </a:solidFill>
              </a:rPr>
              <a:t>particulate matter </a:t>
            </a:r>
            <a:r>
              <a:rPr lang="en-CA" sz="3100" dirty="0">
                <a:solidFill>
                  <a:schemeClr val="tx1"/>
                </a:solidFill>
              </a:rPr>
              <a:t>that can not only carry </a:t>
            </a:r>
            <a:r>
              <a:rPr lang="en-CA" sz="3100" b="1" dirty="0">
                <a:solidFill>
                  <a:schemeClr val="tx1"/>
                </a:solidFill>
              </a:rPr>
              <a:t>toxins</a:t>
            </a:r>
            <a:r>
              <a:rPr lang="en-CA" sz="3100" dirty="0">
                <a:solidFill>
                  <a:schemeClr val="tx1"/>
                </a:solidFill>
              </a:rPr>
              <a:t> deep into the lungs, </a:t>
            </a:r>
            <a:r>
              <a:rPr lang="en-CA" sz="3100" dirty="0" smtClean="0">
                <a:solidFill>
                  <a:schemeClr val="tx1"/>
                </a:solidFill>
              </a:rPr>
              <a:t>exacerbate </a:t>
            </a:r>
            <a:r>
              <a:rPr lang="en-CA" sz="3100" dirty="0">
                <a:solidFill>
                  <a:schemeClr val="tx1"/>
                </a:solidFill>
              </a:rPr>
              <a:t>pre-existing lung conditions such as </a:t>
            </a:r>
            <a:r>
              <a:rPr lang="en-CA" sz="3100" b="1" dirty="0">
                <a:solidFill>
                  <a:schemeClr val="tx1"/>
                </a:solidFill>
              </a:rPr>
              <a:t>asthma</a:t>
            </a:r>
            <a:r>
              <a:rPr lang="en-CA" sz="3100" dirty="0">
                <a:solidFill>
                  <a:schemeClr val="tx1"/>
                </a:solidFill>
              </a:rPr>
              <a:t> or chronic obstructive pulmonary disease. </a:t>
            </a:r>
            <a:endParaRPr lang="en-CA" sz="3100" dirty="0" smtClean="0">
              <a:solidFill>
                <a:schemeClr val="tx1"/>
              </a:solidFill>
            </a:endParaRPr>
          </a:p>
          <a:p>
            <a:pPr algn="l">
              <a:buFont typeface="Arial" pitchFamily="34" charset="0"/>
              <a:buChar char="•"/>
            </a:pPr>
            <a:r>
              <a:rPr lang="en-CA" sz="3100" dirty="0" smtClean="0">
                <a:solidFill>
                  <a:schemeClr val="tx1"/>
                </a:solidFill>
              </a:rPr>
              <a:t>e-juice </a:t>
            </a:r>
            <a:r>
              <a:rPr lang="en-CA" sz="3100" dirty="0">
                <a:solidFill>
                  <a:schemeClr val="tx1"/>
                </a:solidFill>
              </a:rPr>
              <a:t>flavourings and propylene glycol, are established </a:t>
            </a:r>
            <a:r>
              <a:rPr lang="en-CA" sz="3100" b="1" dirty="0">
                <a:solidFill>
                  <a:schemeClr val="tx1"/>
                </a:solidFill>
              </a:rPr>
              <a:t>irritants to </a:t>
            </a:r>
            <a:r>
              <a:rPr lang="en-CA" sz="3100" b="1" dirty="0" smtClean="0">
                <a:solidFill>
                  <a:schemeClr val="tx1"/>
                </a:solidFill>
              </a:rPr>
              <a:t>lungs</a:t>
            </a:r>
            <a:r>
              <a:rPr lang="en-CA" sz="3100" dirty="0" smtClean="0">
                <a:solidFill>
                  <a:schemeClr val="tx1"/>
                </a:solidFill>
              </a:rPr>
              <a:t>.</a:t>
            </a:r>
            <a:endParaRPr lang="en-CA" sz="3100" dirty="0">
              <a:solidFill>
                <a:schemeClr val="tx1"/>
              </a:solidFill>
            </a:endParaRPr>
          </a:p>
          <a:p>
            <a:endParaRPr lang="en-CA" dirty="0"/>
          </a:p>
        </p:txBody>
      </p:sp>
    </p:spTree>
    <p:extLst>
      <p:ext uri="{BB962C8B-B14F-4D97-AF65-F5344CB8AC3E}">
        <p14:creationId xmlns:p14="http://schemas.microsoft.com/office/powerpoint/2010/main" val="170604380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err="1" smtClean="0"/>
              <a:t>Vaping</a:t>
            </a:r>
            <a:r>
              <a:rPr lang="en-CA" dirty="0" smtClean="0"/>
              <a:t> Chemicals</a:t>
            </a:r>
            <a:endParaRPr lang="en-CA" dirty="0"/>
          </a:p>
        </p:txBody>
      </p:sp>
      <p:sp>
        <p:nvSpPr>
          <p:cNvPr id="3" name="Content Placeholder 2"/>
          <p:cNvSpPr>
            <a:spLocks noGrp="1"/>
          </p:cNvSpPr>
          <p:nvPr>
            <p:ph idx="1"/>
          </p:nvPr>
        </p:nvSpPr>
        <p:spPr>
          <a:xfrm>
            <a:off x="467544" y="2204864"/>
            <a:ext cx="8229600" cy="3484984"/>
          </a:xfrm>
        </p:spPr>
        <p:txBody>
          <a:bodyPr>
            <a:normAutofit/>
          </a:bodyPr>
          <a:lstStyle/>
          <a:p>
            <a:r>
              <a:rPr lang="en-CA" sz="1800" dirty="0" smtClean="0"/>
              <a:t>E-liquid contains </a:t>
            </a:r>
          </a:p>
          <a:p>
            <a:r>
              <a:rPr lang="en-CA" sz="1800" dirty="0" smtClean="0"/>
              <a:t>propylene glycol (PG), (theatre fog)   a common food additive and flavouring. While PG is considered safe for oral consumption, the health risks of inhaling PG deep into the lungs is unknown.</a:t>
            </a:r>
          </a:p>
          <a:p>
            <a:r>
              <a:rPr lang="en-CA" sz="1800" dirty="0" smtClean="0"/>
              <a:t>vegetable glycerin (VG), polyethylene glycol 400</a:t>
            </a:r>
          </a:p>
          <a:p>
            <a:r>
              <a:rPr lang="en-CA" sz="1800" dirty="0" smtClean="0"/>
              <a:t>e-cigarettes aren’t going to be safe for long-term use</a:t>
            </a:r>
          </a:p>
          <a:p>
            <a:r>
              <a:rPr lang="en-CA" sz="1800" dirty="0" smtClean="0"/>
              <a:t>If the battery is too high, you can get combustion. And as soon as you get combustion then you get a different set of chemicals, which starts to look closer to what’s in actual smoke,“</a:t>
            </a:r>
          </a:p>
          <a:p>
            <a:endParaRPr lang="en-CA" sz="1800" dirty="0"/>
          </a:p>
        </p:txBody>
      </p:sp>
    </p:spTree>
    <p:extLst>
      <p:ext uri="{BB962C8B-B14F-4D97-AF65-F5344CB8AC3E}">
        <p14:creationId xmlns:p14="http://schemas.microsoft.com/office/powerpoint/2010/main" val="40757025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E-cigarettes overview</a:t>
            </a:r>
            <a:endParaRPr lang="en-CA" dirty="0"/>
          </a:p>
        </p:txBody>
      </p:sp>
      <p:sp>
        <p:nvSpPr>
          <p:cNvPr id="3" name="Content Placeholder 2"/>
          <p:cNvSpPr>
            <a:spLocks noGrp="1"/>
          </p:cNvSpPr>
          <p:nvPr>
            <p:ph idx="1"/>
          </p:nvPr>
        </p:nvSpPr>
        <p:spPr/>
        <p:txBody>
          <a:bodyPr>
            <a:normAutofit fontScale="77500" lnSpcReduction="20000"/>
          </a:bodyPr>
          <a:lstStyle/>
          <a:p>
            <a:endParaRPr lang="en-CA" dirty="0" smtClean="0"/>
          </a:p>
          <a:p>
            <a:r>
              <a:rPr lang="en-CA" dirty="0" smtClean="0"/>
              <a:t>lack of quality control in manufacturing the product (products labelled as being nicotine-free have been found to contain nicotine)</a:t>
            </a:r>
          </a:p>
          <a:p>
            <a:r>
              <a:rPr lang="en-CA" dirty="0" smtClean="0"/>
              <a:t>Replacement cartridges and E-liquid of inaccurate concentrations, poor quality and poor labeling</a:t>
            </a:r>
          </a:p>
          <a:p>
            <a:r>
              <a:rPr lang="en-CA" dirty="0" smtClean="0"/>
              <a:t>Leakage</a:t>
            </a:r>
          </a:p>
          <a:p>
            <a:r>
              <a:rPr lang="en-CA" dirty="0" smtClean="0"/>
              <a:t>Presence of toxic impurities</a:t>
            </a:r>
          </a:p>
          <a:p>
            <a:r>
              <a:rPr lang="en-CA" dirty="0" smtClean="0"/>
              <a:t>May attract and hook non-smokers</a:t>
            </a:r>
          </a:p>
          <a:p>
            <a:r>
              <a:rPr lang="en-CA" dirty="0" smtClean="0"/>
              <a:t>Flavoured products especially attractive to youth</a:t>
            </a:r>
          </a:p>
          <a:p>
            <a:r>
              <a:rPr lang="en-CA" dirty="0" smtClean="0"/>
              <a:t>May contribute to the “renormalization” of cigarette use</a:t>
            </a:r>
          </a:p>
          <a:p>
            <a:endParaRPr lang="en-CA" dirty="0"/>
          </a:p>
        </p:txBody>
      </p:sp>
    </p:spTree>
    <p:extLst>
      <p:ext uri="{BB962C8B-B14F-4D97-AF65-F5344CB8AC3E}">
        <p14:creationId xmlns:p14="http://schemas.microsoft.com/office/powerpoint/2010/main" val="152262329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pPr algn="ctr"/>
            <a:r>
              <a:rPr lang="en-CA" dirty="0" smtClean="0"/>
              <a:t>Teen Brain Development</a:t>
            </a:r>
            <a:endParaRPr lang="en-CA" dirty="0"/>
          </a:p>
        </p:txBody>
      </p:sp>
      <p:pic>
        <p:nvPicPr>
          <p:cNvPr id="12" name="Content Placeholder 11" descr="brain whole imagesCAVMHGZC.jpg"/>
          <p:cNvPicPr>
            <a:picLocks noGrp="1" noChangeAspect="1"/>
          </p:cNvPicPr>
          <p:nvPr>
            <p:ph sz="half" idx="1"/>
          </p:nvPr>
        </p:nvPicPr>
        <p:blipFill>
          <a:blip r:embed="rId3" cstate="print"/>
          <a:stretch>
            <a:fillRect/>
          </a:stretch>
        </p:blipFill>
        <p:spPr>
          <a:xfrm>
            <a:off x="1043608" y="2115868"/>
            <a:ext cx="3600400" cy="3681491"/>
          </a:xfrm>
        </p:spPr>
      </p:pic>
      <p:pic>
        <p:nvPicPr>
          <p:cNvPr id="13" name="Content Placeholder 12" descr="adolescent brain.jpg"/>
          <p:cNvPicPr>
            <a:picLocks noGrp="1" noChangeAspect="1"/>
          </p:cNvPicPr>
          <p:nvPr>
            <p:ph sz="half" idx="2"/>
          </p:nvPr>
        </p:nvPicPr>
        <p:blipFill>
          <a:blip r:embed="rId4" cstate="print"/>
          <a:stretch>
            <a:fillRect/>
          </a:stretch>
        </p:blipFill>
        <p:spPr>
          <a:xfrm>
            <a:off x="5004048" y="2060848"/>
            <a:ext cx="3775882" cy="3744416"/>
          </a:xfrm>
        </p:spPr>
      </p:pic>
    </p:spTree>
    <p:extLst>
      <p:ext uri="{BB962C8B-B14F-4D97-AF65-F5344CB8AC3E}">
        <p14:creationId xmlns:p14="http://schemas.microsoft.com/office/powerpoint/2010/main" val="28275906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The $1M Question</a:t>
            </a:r>
            <a:endParaRPr lang="en-CA" dirty="0"/>
          </a:p>
        </p:txBody>
      </p:sp>
      <p:sp>
        <p:nvSpPr>
          <p:cNvPr id="3" name="Content Placeholder 2"/>
          <p:cNvSpPr>
            <a:spLocks noGrp="1"/>
          </p:cNvSpPr>
          <p:nvPr>
            <p:ph idx="1"/>
          </p:nvPr>
        </p:nvSpPr>
        <p:spPr>
          <a:xfrm>
            <a:off x="457200" y="2420888"/>
            <a:ext cx="8229600" cy="3705275"/>
          </a:xfrm>
        </p:spPr>
        <p:txBody>
          <a:bodyPr/>
          <a:lstStyle/>
          <a:p>
            <a:r>
              <a:rPr lang="en-CA" b="1" i="1" dirty="0" smtClean="0"/>
              <a:t>So what can I do, as a concerned parent/family member, to best immunize my child against drug abuse or to help them if I suspect they are already involved?</a:t>
            </a:r>
            <a:endParaRPr lang="en-CA" b="1" i="1" dirty="0"/>
          </a:p>
        </p:txBody>
      </p:sp>
    </p:spTree>
    <p:extLst>
      <p:ext uri="{BB962C8B-B14F-4D97-AF65-F5344CB8AC3E}">
        <p14:creationId xmlns:p14="http://schemas.microsoft.com/office/powerpoint/2010/main" val="24340282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636680"/>
          </a:xfrm>
        </p:spPr>
        <p:txBody>
          <a:bodyPr>
            <a:normAutofit fontScale="90000"/>
          </a:bodyPr>
          <a:lstStyle/>
          <a:p>
            <a:pPr algn="ctr"/>
            <a:r>
              <a:rPr lang="en-CA" dirty="0" smtClean="0"/>
              <a:t>Resiliency</a:t>
            </a:r>
            <a:endParaRPr lang="en-CA" dirty="0"/>
          </a:p>
        </p:txBody>
      </p:sp>
      <p:sp>
        <p:nvSpPr>
          <p:cNvPr id="4" name="Text Placeholder 3"/>
          <p:cNvSpPr>
            <a:spLocks noGrp="1"/>
          </p:cNvSpPr>
          <p:nvPr>
            <p:ph type="body" idx="1"/>
          </p:nvPr>
        </p:nvSpPr>
        <p:spPr>
          <a:xfrm>
            <a:off x="457200" y="1196753"/>
            <a:ext cx="4040188" cy="576063"/>
          </a:xfrm>
        </p:spPr>
        <p:txBody>
          <a:bodyPr/>
          <a:lstStyle/>
          <a:p>
            <a:pPr algn="ctr"/>
            <a:r>
              <a:rPr lang="en-CA" dirty="0" smtClean="0"/>
              <a:t>Risk Factors</a:t>
            </a:r>
            <a:endParaRPr lang="en-CA" dirty="0"/>
          </a:p>
        </p:txBody>
      </p:sp>
      <p:sp>
        <p:nvSpPr>
          <p:cNvPr id="5" name="Text Placeholder 4"/>
          <p:cNvSpPr>
            <a:spLocks noGrp="1"/>
          </p:cNvSpPr>
          <p:nvPr>
            <p:ph type="body" sz="half" idx="3"/>
          </p:nvPr>
        </p:nvSpPr>
        <p:spPr>
          <a:xfrm>
            <a:off x="4645025" y="1124745"/>
            <a:ext cx="4041775" cy="720080"/>
          </a:xfrm>
        </p:spPr>
        <p:txBody>
          <a:bodyPr/>
          <a:lstStyle/>
          <a:p>
            <a:pPr algn="ctr"/>
            <a:r>
              <a:rPr lang="en-CA" dirty="0" smtClean="0"/>
              <a:t>Protective Factors</a:t>
            </a:r>
            <a:endParaRPr lang="en-CA" dirty="0"/>
          </a:p>
        </p:txBody>
      </p:sp>
      <p:sp>
        <p:nvSpPr>
          <p:cNvPr id="3" name="Content Placeholder 2"/>
          <p:cNvSpPr>
            <a:spLocks noGrp="1"/>
          </p:cNvSpPr>
          <p:nvPr>
            <p:ph sz="quarter" idx="2"/>
          </p:nvPr>
        </p:nvSpPr>
        <p:spPr>
          <a:xfrm>
            <a:off x="457200" y="1844824"/>
            <a:ext cx="4040188" cy="4824535"/>
          </a:xfrm>
        </p:spPr>
        <p:txBody>
          <a:bodyPr>
            <a:normAutofit fontScale="92500" lnSpcReduction="10000"/>
          </a:bodyPr>
          <a:lstStyle/>
          <a:p>
            <a:r>
              <a:rPr lang="en-CA" dirty="0" smtClean="0"/>
              <a:t>biological processes</a:t>
            </a:r>
            <a:endParaRPr lang="en-CA" dirty="0"/>
          </a:p>
          <a:p>
            <a:r>
              <a:rPr lang="en-CA" dirty="0"/>
              <a:t>personality </a:t>
            </a:r>
            <a:r>
              <a:rPr lang="en-CA" dirty="0" smtClean="0"/>
              <a:t>traits </a:t>
            </a:r>
          </a:p>
          <a:p>
            <a:r>
              <a:rPr lang="en-CA" dirty="0" smtClean="0"/>
              <a:t>mental </a:t>
            </a:r>
            <a:r>
              <a:rPr lang="en-CA" dirty="0"/>
              <a:t>health </a:t>
            </a:r>
            <a:r>
              <a:rPr lang="en-CA" dirty="0" smtClean="0"/>
              <a:t>disorders </a:t>
            </a:r>
          </a:p>
          <a:p>
            <a:r>
              <a:rPr lang="en-CA" dirty="0" smtClean="0"/>
              <a:t>family </a:t>
            </a:r>
            <a:r>
              <a:rPr lang="en-CA" dirty="0"/>
              <a:t>neglect and </a:t>
            </a:r>
            <a:r>
              <a:rPr lang="en-CA" dirty="0" smtClean="0"/>
              <a:t>abuse </a:t>
            </a:r>
          </a:p>
          <a:p>
            <a:r>
              <a:rPr lang="en-CA" dirty="0" smtClean="0"/>
              <a:t>poor attachment </a:t>
            </a:r>
            <a:r>
              <a:rPr lang="en-CA" dirty="0"/>
              <a:t>to school and the </a:t>
            </a:r>
            <a:r>
              <a:rPr lang="en-CA" dirty="0" smtClean="0"/>
              <a:t>community </a:t>
            </a:r>
          </a:p>
          <a:p>
            <a:r>
              <a:rPr lang="en-CA" dirty="0" smtClean="0"/>
              <a:t>favourable </a:t>
            </a:r>
            <a:r>
              <a:rPr lang="en-CA" dirty="0"/>
              <a:t>social norms </a:t>
            </a:r>
            <a:r>
              <a:rPr lang="en-CA" dirty="0" smtClean="0"/>
              <a:t>and conducive environments to drug abuse</a:t>
            </a:r>
          </a:p>
          <a:p>
            <a:r>
              <a:rPr lang="en-CA" dirty="0" smtClean="0"/>
              <a:t>growing </a:t>
            </a:r>
            <a:r>
              <a:rPr lang="en-CA" dirty="0"/>
              <a:t>up in marginalized and </a:t>
            </a:r>
            <a:r>
              <a:rPr lang="en-CA" dirty="0" smtClean="0"/>
              <a:t>deprived communities.</a:t>
            </a:r>
          </a:p>
          <a:p>
            <a:endParaRPr lang="en-CA" sz="1800" dirty="0" smtClean="0"/>
          </a:p>
          <a:p>
            <a:r>
              <a:rPr lang="en-CA" sz="1600" dirty="0" smtClean="0"/>
              <a:t>Source: UNODC -International Standards on Drug Prevention, 2014.</a:t>
            </a:r>
          </a:p>
          <a:p>
            <a:endParaRPr lang="en-CA" dirty="0" smtClean="0"/>
          </a:p>
        </p:txBody>
      </p:sp>
      <p:sp>
        <p:nvSpPr>
          <p:cNvPr id="6" name="Content Placeholder 5"/>
          <p:cNvSpPr>
            <a:spLocks noGrp="1"/>
          </p:cNvSpPr>
          <p:nvPr>
            <p:ph sz="quarter" idx="4"/>
          </p:nvPr>
        </p:nvSpPr>
        <p:spPr>
          <a:xfrm>
            <a:off x="4572000" y="1844824"/>
            <a:ext cx="4041775" cy="5013176"/>
          </a:xfrm>
        </p:spPr>
        <p:txBody>
          <a:bodyPr>
            <a:normAutofit/>
          </a:bodyPr>
          <a:lstStyle/>
          <a:p>
            <a:r>
              <a:rPr lang="en-CA" b="1" dirty="0" smtClean="0"/>
              <a:t>psychological and emotional well-being </a:t>
            </a:r>
          </a:p>
          <a:p>
            <a:r>
              <a:rPr lang="en-CA" b="1" dirty="0" smtClean="0"/>
              <a:t>personal and social competence </a:t>
            </a:r>
          </a:p>
          <a:p>
            <a:r>
              <a:rPr lang="en-CA" b="1" dirty="0" smtClean="0"/>
              <a:t>a strong attachment to caring and effective parents</a:t>
            </a:r>
          </a:p>
          <a:p>
            <a:r>
              <a:rPr lang="en-CA" b="1" dirty="0" smtClean="0"/>
              <a:t>strong attachment to  schools and communities</a:t>
            </a:r>
            <a:r>
              <a:rPr lang="en-CA" dirty="0" smtClean="0"/>
              <a:t> </a:t>
            </a:r>
            <a:r>
              <a:rPr lang="en-CA" b="1" dirty="0" smtClean="0"/>
              <a:t>that are well resourced and organized</a:t>
            </a:r>
          </a:p>
          <a:p>
            <a:endParaRPr lang="en-CA" dirty="0"/>
          </a:p>
        </p:txBody>
      </p:sp>
    </p:spTree>
    <p:extLst>
      <p:ext uri="{BB962C8B-B14F-4D97-AF65-F5344CB8AC3E}">
        <p14:creationId xmlns:p14="http://schemas.microsoft.com/office/powerpoint/2010/main" val="150428385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CA" sz="2400" dirty="0" smtClean="0"/>
              <a:t>Connectedness - Family</a:t>
            </a:r>
            <a:endParaRPr lang="en-CA" sz="2400" dirty="0"/>
          </a:p>
        </p:txBody>
      </p:sp>
      <p:sp>
        <p:nvSpPr>
          <p:cNvPr id="3" name="Content Placeholder 2"/>
          <p:cNvSpPr>
            <a:spLocks noGrp="1"/>
          </p:cNvSpPr>
          <p:nvPr>
            <p:ph type="body" sz="half" idx="2"/>
          </p:nvPr>
        </p:nvSpPr>
        <p:spPr/>
        <p:txBody>
          <a:bodyPr>
            <a:normAutofit fontScale="70000" lnSpcReduction="20000"/>
          </a:bodyPr>
          <a:lstStyle/>
          <a:p>
            <a:r>
              <a:rPr lang="en-CA" sz="2200" dirty="0">
                <a:latin typeface="+mj-lt"/>
              </a:rPr>
              <a:t>Enhance family bonding, i.e. the attachment between parents and children</a:t>
            </a:r>
            <a:r>
              <a:rPr lang="en-CA" sz="2200" dirty="0" smtClean="0">
                <a:latin typeface="+mj-lt"/>
              </a:rPr>
              <a:t>;</a:t>
            </a:r>
          </a:p>
          <a:p>
            <a:endParaRPr lang="en-CA" dirty="0"/>
          </a:p>
          <a:p>
            <a:r>
              <a:rPr lang="en-CA" sz="1700" dirty="0" err="1" smtClean="0"/>
              <a:t>Source:UNODC</a:t>
            </a:r>
            <a:r>
              <a:rPr lang="en-CA" sz="1700" dirty="0" smtClean="0"/>
              <a:t>, 2014. pg. 16</a:t>
            </a:r>
            <a:endParaRPr lang="en-CA" sz="1700" dirty="0"/>
          </a:p>
        </p:txBody>
      </p:sp>
      <p:pic>
        <p:nvPicPr>
          <p:cNvPr id="11266" name="Picture 2" descr="http://www.slate.com/content/dam/slate/articles/double_x/doublex/2012/07/120731_DX_PARENTS.jpg.CROP.rectangle3-large.jpg"/>
          <p:cNvPicPr>
            <a:picLocks noGrp="1" noChangeAspect="1" noChangeArrowheads="1"/>
          </p:cNvPicPr>
          <p:nvPr>
            <p:ph type="pic" idx="1"/>
          </p:nvPr>
        </p:nvPicPr>
        <p:blipFill>
          <a:blip r:embed="rId3" cstate="print"/>
          <a:srcRect l="14216" r="14216"/>
          <a:stretch>
            <a:fillRect/>
          </a:stretch>
        </p:blipFill>
        <p:spPr bwMode="auto">
          <a:prstGeom prst="rect">
            <a:avLst/>
          </a:prstGeom>
          <a:noFill/>
        </p:spPr>
      </p:pic>
    </p:spTree>
    <p:extLst>
      <p:ext uri="{BB962C8B-B14F-4D97-AF65-F5344CB8AC3E}">
        <p14:creationId xmlns:p14="http://schemas.microsoft.com/office/powerpoint/2010/main" val="197400266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Parenting Styles"/>
          <p:cNvPicPr>
            <a:picLocks noChangeAspect="1" noChangeArrowheads="1"/>
          </p:cNvPicPr>
          <p:nvPr/>
        </p:nvPicPr>
        <p:blipFill>
          <a:blip r:embed="rId2" cstate="print"/>
          <a:srcRect/>
          <a:stretch>
            <a:fillRect/>
          </a:stretch>
        </p:blipFill>
        <p:spPr bwMode="auto">
          <a:xfrm>
            <a:off x="683569" y="250747"/>
            <a:ext cx="7897192" cy="6202589"/>
          </a:xfrm>
          <a:prstGeom prst="rect">
            <a:avLst/>
          </a:prstGeom>
          <a:noFill/>
        </p:spPr>
      </p:pic>
    </p:spTree>
    <p:extLst>
      <p:ext uri="{BB962C8B-B14F-4D97-AF65-F5344CB8AC3E}">
        <p14:creationId xmlns:p14="http://schemas.microsoft.com/office/powerpoint/2010/main" val="18049388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CA" dirty="0" smtClean="0"/>
              <a:t>Our Role As A Concerned Parent</a:t>
            </a:r>
            <a:endParaRPr lang="en-CA" dirty="0"/>
          </a:p>
        </p:txBody>
      </p:sp>
      <p:sp>
        <p:nvSpPr>
          <p:cNvPr id="4" name="Content Placeholder 3"/>
          <p:cNvSpPr>
            <a:spLocks noGrp="1"/>
          </p:cNvSpPr>
          <p:nvPr>
            <p:ph idx="1"/>
          </p:nvPr>
        </p:nvSpPr>
        <p:spPr>
          <a:xfrm>
            <a:off x="457200" y="1196752"/>
            <a:ext cx="8229600" cy="5832648"/>
          </a:xfrm>
        </p:spPr>
        <p:txBody>
          <a:bodyPr>
            <a:normAutofit fontScale="55000" lnSpcReduction="20000"/>
          </a:bodyPr>
          <a:lstStyle/>
          <a:p>
            <a:pPr lvl="0"/>
            <a:r>
              <a:rPr lang="en-CA" sz="3600" b="1" dirty="0" smtClean="0"/>
              <a:t>Talk with your children about drugs.</a:t>
            </a:r>
            <a:r>
              <a:rPr lang="en-CA" sz="3600" dirty="0" smtClean="0"/>
              <a:t> Explain how taking drugs can hurt their health, their friends and family, and their future. Tell them you don't want them to do drugs.</a:t>
            </a:r>
          </a:p>
          <a:p>
            <a:pPr lvl="0"/>
            <a:r>
              <a:rPr lang="en-CA" sz="3600" b="1" dirty="0" smtClean="0"/>
              <a:t>Be a part of their lives.</a:t>
            </a:r>
            <a:r>
              <a:rPr lang="en-CA" sz="3600" dirty="0" smtClean="0"/>
              <a:t> Spend time together. Even when times are hard, kids can make it when they know that the adults in their life care about them.</a:t>
            </a:r>
          </a:p>
          <a:p>
            <a:pPr lvl="0"/>
            <a:r>
              <a:rPr lang="en-CA" sz="3600" b="1" dirty="0" smtClean="0"/>
              <a:t>Know where your children are and what they're doing.</a:t>
            </a:r>
            <a:r>
              <a:rPr lang="en-CA" sz="3600" dirty="0" smtClean="0"/>
              <a:t> Keeping track of your children helps you protect them. It gives them fewer chances to get into drugs.</a:t>
            </a:r>
          </a:p>
          <a:p>
            <a:pPr lvl="0"/>
            <a:r>
              <a:rPr lang="en-CA" sz="3600" b="1" dirty="0" smtClean="0"/>
              <a:t>Set clear rules and enforce them fairly.</a:t>
            </a:r>
            <a:r>
              <a:rPr lang="en-CA" sz="3600" dirty="0" smtClean="0"/>
              <a:t> Kids need rules they can count on. That is how they learn for themselves what is safe and what can get them in trouble.</a:t>
            </a:r>
          </a:p>
          <a:p>
            <a:pPr lvl="0"/>
            <a:r>
              <a:rPr lang="en-CA" sz="3600" b="1" dirty="0" smtClean="0"/>
              <a:t>Be a good example for your children.</a:t>
            </a:r>
            <a:r>
              <a:rPr lang="en-CA" sz="3600" dirty="0" smtClean="0"/>
              <a:t> You might not think so, but kids look up to their parents. Show them how you get along with people and deal with stress, so they can learn how to do it.</a:t>
            </a:r>
          </a:p>
          <a:p>
            <a:pPr lvl="0"/>
            <a:r>
              <a:rPr lang="en-CA" sz="3600" b="1" dirty="0" smtClean="0"/>
              <a:t>Teach your children how to refuse drugs.</a:t>
            </a:r>
            <a:r>
              <a:rPr lang="en-CA" sz="3600" dirty="0" smtClean="0"/>
              <a:t> Kids often do drugs just to fit in with the other kids. Help them practice how to say no if someone offers them drugs.</a:t>
            </a:r>
          </a:p>
          <a:p>
            <a:pPr lvl="0"/>
            <a:r>
              <a:rPr lang="en-CA" sz="3600" b="1" dirty="0" smtClean="0"/>
              <a:t>Make your home safe.</a:t>
            </a:r>
            <a:r>
              <a:rPr lang="en-CA" sz="3600" dirty="0" smtClean="0"/>
              <a:t> Do not have people in the house who abuse drugs and alcohol. Keep track of medicines and cleaning products.</a:t>
            </a:r>
          </a:p>
          <a:p>
            <a:pPr lvl="0"/>
            <a:r>
              <a:rPr lang="en-CA" sz="2200" dirty="0" smtClean="0"/>
              <a:t>Source: NIDA</a:t>
            </a:r>
          </a:p>
          <a:p>
            <a:pPr>
              <a:buNone/>
            </a:pPr>
            <a:endParaRPr lang="en-CA" dirty="0"/>
          </a:p>
        </p:txBody>
      </p:sp>
    </p:spTree>
    <p:extLst>
      <p:ext uri="{BB962C8B-B14F-4D97-AF65-F5344CB8AC3E}">
        <p14:creationId xmlns:p14="http://schemas.microsoft.com/office/powerpoint/2010/main" val="25114168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9938" name="Picture 2" descr="http://media-cache-ec0.pinimg.com/236x/ef/0c/b5/ef0cb53b8c6a92857c19d5263a31c0d2.jpg"/>
          <p:cNvPicPr>
            <a:picLocks noChangeAspect="1" noChangeArrowheads="1"/>
          </p:cNvPicPr>
          <p:nvPr/>
        </p:nvPicPr>
        <p:blipFill>
          <a:blip r:embed="rId2" cstate="print"/>
          <a:srcRect/>
          <a:stretch>
            <a:fillRect/>
          </a:stretch>
        </p:blipFill>
        <p:spPr bwMode="auto">
          <a:xfrm>
            <a:off x="2123728" y="0"/>
            <a:ext cx="4896544" cy="6669360"/>
          </a:xfrm>
          <a:prstGeom prst="rect">
            <a:avLst/>
          </a:prstGeom>
          <a:noFill/>
        </p:spPr>
      </p:pic>
    </p:spTree>
    <p:extLst>
      <p:ext uri="{BB962C8B-B14F-4D97-AF65-F5344CB8AC3E}">
        <p14:creationId xmlns:p14="http://schemas.microsoft.com/office/powerpoint/2010/main" val="320304808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8130" name="Picture 2" descr="http://media-cache-ec0.pinimg.com/236x/41/83/17/4183170cc007b95535c5972357bb3598.jpg"/>
          <p:cNvPicPr>
            <a:picLocks noChangeAspect="1" noChangeArrowheads="1"/>
          </p:cNvPicPr>
          <p:nvPr/>
        </p:nvPicPr>
        <p:blipFill>
          <a:blip r:embed="rId2" cstate="print"/>
          <a:srcRect/>
          <a:stretch>
            <a:fillRect/>
          </a:stretch>
        </p:blipFill>
        <p:spPr bwMode="auto">
          <a:xfrm>
            <a:off x="2123728" y="0"/>
            <a:ext cx="4896544" cy="6537395"/>
          </a:xfrm>
          <a:prstGeom prst="rect">
            <a:avLst/>
          </a:prstGeom>
          <a:noFill/>
        </p:spPr>
      </p:pic>
    </p:spTree>
    <p:extLst>
      <p:ext uri="{BB962C8B-B14F-4D97-AF65-F5344CB8AC3E}">
        <p14:creationId xmlns:p14="http://schemas.microsoft.com/office/powerpoint/2010/main" val="165569150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9154" name="Picture 2" descr="http://media-cache-ec0.pinimg.com/236x/3a/82/e0/3a82e03f24e68cf9b964ea19c3b33fc2.jpg"/>
          <p:cNvPicPr>
            <a:picLocks noChangeAspect="1" noChangeArrowheads="1"/>
          </p:cNvPicPr>
          <p:nvPr/>
        </p:nvPicPr>
        <p:blipFill>
          <a:blip r:embed="rId2" cstate="print"/>
          <a:srcRect/>
          <a:stretch>
            <a:fillRect/>
          </a:stretch>
        </p:blipFill>
        <p:spPr bwMode="auto">
          <a:xfrm>
            <a:off x="2123728" y="0"/>
            <a:ext cx="4896544" cy="6624203"/>
          </a:xfrm>
          <a:prstGeom prst="rect">
            <a:avLst/>
          </a:prstGeom>
          <a:noFill/>
        </p:spPr>
      </p:pic>
    </p:spTree>
    <p:extLst>
      <p:ext uri="{BB962C8B-B14F-4D97-AF65-F5344CB8AC3E}">
        <p14:creationId xmlns:p14="http://schemas.microsoft.com/office/powerpoint/2010/main" val="385983660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NIDA aslide11.gif"/>
          <p:cNvPicPr>
            <a:picLocks noGrp="1" noChangeAspect="1"/>
          </p:cNvPicPr>
          <p:nvPr>
            <p:ph idx="1"/>
          </p:nvPr>
        </p:nvPicPr>
        <p:blipFill>
          <a:blip r:embed="rId2" cstate="print"/>
          <a:stretch>
            <a:fillRect/>
          </a:stretch>
        </p:blipFill>
        <p:spPr>
          <a:xfrm>
            <a:off x="1259632" y="692696"/>
            <a:ext cx="6720746" cy="5040560"/>
          </a:xfrm>
        </p:spPr>
      </p:pic>
    </p:spTree>
    <p:extLst>
      <p:ext uri="{BB962C8B-B14F-4D97-AF65-F5344CB8AC3E}">
        <p14:creationId xmlns:p14="http://schemas.microsoft.com/office/powerpoint/2010/main" val="186066608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914" name="Picture 2" descr="https://encrypted-tbn1.gstatic.com/images?q=tbn:ANd9GcRRrfAZVbveJrbdfl8yJ3znu_hwnUjOnfYJFTE_JqtD3thi6a6lgA">
            <a:hlinkClick r:id="rId2"/>
          </p:cNvPr>
          <p:cNvPicPr>
            <a:picLocks noChangeAspect="1" noChangeArrowheads="1"/>
          </p:cNvPicPr>
          <p:nvPr/>
        </p:nvPicPr>
        <p:blipFill>
          <a:blip r:embed="rId3" cstate="print"/>
          <a:srcRect/>
          <a:stretch>
            <a:fillRect/>
          </a:stretch>
        </p:blipFill>
        <p:spPr bwMode="auto">
          <a:xfrm>
            <a:off x="1475656" y="332656"/>
            <a:ext cx="5976664" cy="5976664"/>
          </a:xfrm>
          <a:prstGeom prst="rect">
            <a:avLst/>
          </a:prstGeom>
          <a:noFill/>
        </p:spPr>
      </p:pic>
    </p:spTree>
    <p:extLst>
      <p:ext uri="{BB962C8B-B14F-4D97-AF65-F5344CB8AC3E}">
        <p14:creationId xmlns:p14="http://schemas.microsoft.com/office/powerpoint/2010/main" val="7048069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CA" sz="3200" dirty="0" smtClean="0"/>
              <a:t>Late Frontal Lobe Development – critical to executive functioning (planning, decision making, judgement, impulse control, etc.)</a:t>
            </a:r>
            <a:endParaRPr lang="en-CA" sz="3200" dirty="0"/>
          </a:p>
        </p:txBody>
      </p:sp>
      <p:pic>
        <p:nvPicPr>
          <p:cNvPr id="4" name="Content Placeholder 3" descr="brain development aslide35.gif"/>
          <p:cNvPicPr>
            <a:picLocks noGrp="1" noChangeAspect="1"/>
          </p:cNvPicPr>
          <p:nvPr>
            <p:ph idx="1"/>
          </p:nvPr>
        </p:nvPicPr>
        <p:blipFill>
          <a:blip r:embed="rId3" cstate="print"/>
          <a:stretch>
            <a:fillRect/>
          </a:stretch>
        </p:blipFill>
        <p:spPr>
          <a:xfrm>
            <a:off x="1403648" y="1988840"/>
            <a:ext cx="6384708" cy="4788531"/>
          </a:xfrm>
        </p:spPr>
      </p:pic>
    </p:spTree>
    <p:extLst>
      <p:ext uri="{BB962C8B-B14F-4D97-AF65-F5344CB8AC3E}">
        <p14:creationId xmlns:p14="http://schemas.microsoft.com/office/powerpoint/2010/main" val="887801387"/>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Resources</a:t>
            </a:r>
            <a:endParaRPr lang="en-CA" dirty="0"/>
          </a:p>
        </p:txBody>
      </p:sp>
      <p:sp>
        <p:nvSpPr>
          <p:cNvPr id="3" name="Content Placeholder 2"/>
          <p:cNvSpPr>
            <a:spLocks noGrp="1"/>
          </p:cNvSpPr>
          <p:nvPr>
            <p:ph idx="1"/>
          </p:nvPr>
        </p:nvSpPr>
        <p:spPr/>
        <p:txBody>
          <a:bodyPr>
            <a:normAutofit fontScale="92500" lnSpcReduction="10000"/>
          </a:bodyPr>
          <a:lstStyle/>
          <a:p>
            <a:r>
              <a:rPr lang="en-CA" dirty="0" smtClean="0">
                <a:hlinkClick r:id="rId2"/>
              </a:rPr>
              <a:t>http://healthycanadians.gc.ca/alt/pdf/healthy-living-vie-saine/substance-abuse-toxicomanie/talking-parle/teens-adolescents-eng.pdf</a:t>
            </a:r>
            <a:endParaRPr lang="en-CA" dirty="0" smtClean="0"/>
          </a:p>
          <a:p>
            <a:r>
              <a:rPr lang="en-CA" dirty="0" smtClean="0">
                <a:hlinkClick r:id="rId3"/>
              </a:rPr>
              <a:t>http://www.drugabuse.gov/family-checkup</a:t>
            </a:r>
            <a:endParaRPr lang="en-CA" dirty="0" smtClean="0"/>
          </a:p>
          <a:p>
            <a:r>
              <a:rPr lang="en-CA" dirty="0" smtClean="0"/>
              <a:t>Your Family Doctor</a:t>
            </a:r>
          </a:p>
          <a:p>
            <a:r>
              <a:rPr lang="en-CA" dirty="0" smtClean="0"/>
              <a:t>Your School Counselor</a:t>
            </a:r>
          </a:p>
          <a:p>
            <a:r>
              <a:rPr lang="en-CA" dirty="0" smtClean="0"/>
              <a:t>Vernon Mental Health</a:t>
            </a:r>
          </a:p>
          <a:p>
            <a:r>
              <a:rPr lang="en-CA" dirty="0" smtClean="0"/>
              <a:t>Vernon Child and Youth Mental Health</a:t>
            </a:r>
            <a:endParaRPr lang="en-CA" dirty="0"/>
          </a:p>
        </p:txBody>
      </p:sp>
    </p:spTree>
    <p:extLst>
      <p:ext uri="{BB962C8B-B14F-4D97-AF65-F5344CB8AC3E}">
        <p14:creationId xmlns:p14="http://schemas.microsoft.com/office/powerpoint/2010/main" val="70938040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pPr algn="ctr"/>
            <a:r>
              <a:rPr lang="en-CA" dirty="0" smtClean="0"/>
              <a:t>What a Difference a Year Can Make!</a:t>
            </a:r>
            <a:endParaRPr lang="en-CA" dirty="0"/>
          </a:p>
        </p:txBody>
      </p:sp>
      <p:sp>
        <p:nvSpPr>
          <p:cNvPr id="5" name="Content Placeholder 4"/>
          <p:cNvSpPr>
            <a:spLocks noGrp="1"/>
          </p:cNvSpPr>
          <p:nvPr>
            <p:ph idx="1"/>
          </p:nvPr>
        </p:nvSpPr>
        <p:spPr/>
        <p:txBody>
          <a:bodyPr>
            <a:normAutofit/>
          </a:bodyPr>
          <a:lstStyle/>
          <a:p>
            <a:r>
              <a:rPr lang="en-CA" dirty="0" smtClean="0"/>
              <a:t>Early Alcohol and Marijuana Use Among 16-18 year old BC Students – McCreary Centre Society</a:t>
            </a:r>
          </a:p>
          <a:p>
            <a:r>
              <a:rPr lang="en-CA" dirty="0" smtClean="0"/>
              <a:t>Fourth BC Adolescent Health Survey (ea. 5 yrs)</a:t>
            </a:r>
          </a:p>
          <a:p>
            <a:r>
              <a:rPr lang="en-CA" dirty="0" smtClean="0"/>
              <a:t>29,000 Youth, 2008</a:t>
            </a:r>
          </a:p>
          <a:p>
            <a:endParaRPr lang="en-CA" dirty="0" smtClean="0"/>
          </a:p>
          <a:p>
            <a:endParaRPr lang="en-CA" dirty="0"/>
          </a:p>
        </p:txBody>
      </p:sp>
    </p:spTree>
    <p:extLst>
      <p:ext uri="{BB962C8B-B14F-4D97-AF65-F5344CB8AC3E}">
        <p14:creationId xmlns:p14="http://schemas.microsoft.com/office/powerpoint/2010/main" val="79960153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Risks of Earlier Use</a:t>
            </a:r>
            <a:endParaRPr lang="en-CA" dirty="0"/>
          </a:p>
        </p:txBody>
      </p:sp>
      <p:pic>
        <p:nvPicPr>
          <p:cNvPr id="3077" name="Picture 5"/>
          <p:cNvPicPr>
            <a:picLocks noGrp="1" noChangeAspect="1" noChangeArrowheads="1"/>
          </p:cNvPicPr>
          <p:nvPr>
            <p:ph idx="1"/>
          </p:nvPr>
        </p:nvPicPr>
        <p:blipFill>
          <a:blip r:embed="rId2" cstate="print"/>
          <a:srcRect/>
          <a:stretch>
            <a:fillRect/>
          </a:stretch>
        </p:blipFill>
        <p:spPr bwMode="auto">
          <a:xfrm>
            <a:off x="0" y="1844824"/>
            <a:ext cx="4716016" cy="3384376"/>
          </a:xfrm>
          <a:prstGeom prst="rect">
            <a:avLst/>
          </a:prstGeom>
          <a:noFill/>
          <a:ln w="9525">
            <a:noFill/>
            <a:miter lim="800000"/>
            <a:headEnd/>
            <a:tailEnd/>
          </a:ln>
        </p:spPr>
      </p:pic>
      <p:pic>
        <p:nvPicPr>
          <p:cNvPr id="3078" name="Picture 6"/>
          <p:cNvPicPr>
            <a:picLocks noChangeAspect="1" noChangeArrowheads="1"/>
          </p:cNvPicPr>
          <p:nvPr/>
        </p:nvPicPr>
        <p:blipFill>
          <a:blip r:embed="rId3" cstate="print"/>
          <a:srcRect/>
          <a:stretch>
            <a:fillRect/>
          </a:stretch>
        </p:blipFill>
        <p:spPr bwMode="auto">
          <a:xfrm>
            <a:off x="4716016" y="1844824"/>
            <a:ext cx="4427984" cy="3400425"/>
          </a:xfrm>
          <a:prstGeom prst="rect">
            <a:avLst/>
          </a:prstGeom>
          <a:noFill/>
          <a:ln w="9525">
            <a:noFill/>
            <a:miter lim="800000"/>
            <a:headEnd/>
            <a:tailEnd/>
          </a:ln>
        </p:spPr>
      </p:pic>
    </p:spTree>
    <p:extLst>
      <p:ext uri="{BB962C8B-B14F-4D97-AF65-F5344CB8AC3E}">
        <p14:creationId xmlns:p14="http://schemas.microsoft.com/office/powerpoint/2010/main" val="393695463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CA" dirty="0"/>
          </a:p>
        </p:txBody>
      </p:sp>
      <p:pic>
        <p:nvPicPr>
          <p:cNvPr id="6146" name="Picture 2"/>
          <p:cNvPicPr>
            <a:picLocks noGrp="1" noChangeAspect="1" noChangeArrowheads="1"/>
          </p:cNvPicPr>
          <p:nvPr>
            <p:ph idx="1"/>
          </p:nvPr>
        </p:nvPicPr>
        <p:blipFill>
          <a:blip r:embed="rId2" cstate="print"/>
          <a:stretch>
            <a:fillRect/>
          </a:stretch>
        </p:blipFill>
        <p:spPr bwMode="auto">
          <a:xfrm>
            <a:off x="1403648" y="260648"/>
            <a:ext cx="6624736" cy="6228617"/>
          </a:xfrm>
          <a:prstGeom prst="rect">
            <a:avLst/>
          </a:prstGeom>
          <a:noFill/>
          <a:ln w="9525">
            <a:noFill/>
            <a:miter lim="800000"/>
            <a:headEnd/>
            <a:tailEnd/>
          </a:ln>
        </p:spPr>
      </p:pic>
    </p:spTree>
    <p:extLst>
      <p:ext uri="{BB962C8B-B14F-4D97-AF65-F5344CB8AC3E}">
        <p14:creationId xmlns:p14="http://schemas.microsoft.com/office/powerpoint/2010/main" val="428258866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dirty="0" smtClean="0"/>
              <a:t>HOPE</a:t>
            </a:r>
            <a:endParaRPr lang="en-CA" dirty="0"/>
          </a:p>
        </p:txBody>
      </p:sp>
      <p:pic>
        <p:nvPicPr>
          <p:cNvPr id="7170" name="Picture 2"/>
          <p:cNvPicPr>
            <a:picLocks noGrp="1" noChangeAspect="1" noChangeArrowheads="1"/>
          </p:cNvPicPr>
          <p:nvPr>
            <p:ph idx="1"/>
          </p:nvPr>
        </p:nvPicPr>
        <p:blipFill>
          <a:blip r:embed="rId2" cstate="print"/>
          <a:srcRect/>
          <a:stretch>
            <a:fillRect/>
          </a:stretch>
        </p:blipFill>
        <p:spPr bwMode="auto">
          <a:xfrm>
            <a:off x="0" y="2132856"/>
            <a:ext cx="4572000" cy="3672408"/>
          </a:xfrm>
          <a:prstGeom prst="rect">
            <a:avLst/>
          </a:prstGeom>
          <a:noFill/>
          <a:ln w="9525">
            <a:noFill/>
            <a:miter lim="800000"/>
            <a:headEnd/>
            <a:tailEnd/>
          </a:ln>
        </p:spPr>
      </p:pic>
      <p:pic>
        <p:nvPicPr>
          <p:cNvPr id="7171" name="Picture 3"/>
          <p:cNvPicPr>
            <a:picLocks noChangeAspect="1" noChangeArrowheads="1"/>
          </p:cNvPicPr>
          <p:nvPr/>
        </p:nvPicPr>
        <p:blipFill>
          <a:blip r:embed="rId3" cstate="print"/>
          <a:srcRect/>
          <a:stretch>
            <a:fillRect/>
          </a:stretch>
        </p:blipFill>
        <p:spPr bwMode="auto">
          <a:xfrm>
            <a:off x="4644009" y="2132856"/>
            <a:ext cx="4499992" cy="3629025"/>
          </a:xfrm>
          <a:prstGeom prst="rect">
            <a:avLst/>
          </a:prstGeom>
          <a:noFill/>
          <a:ln w="9525">
            <a:noFill/>
            <a:miter lim="800000"/>
            <a:headEnd/>
            <a:tailEnd/>
          </a:ln>
        </p:spPr>
      </p:pic>
    </p:spTree>
    <p:extLst>
      <p:ext uri="{BB962C8B-B14F-4D97-AF65-F5344CB8AC3E}">
        <p14:creationId xmlns:p14="http://schemas.microsoft.com/office/powerpoint/2010/main" val="378661876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Grp="1" noChangeAspect="1" noChangeArrowheads="1"/>
          </p:cNvPicPr>
          <p:nvPr>
            <p:ph idx="1"/>
          </p:nvPr>
        </p:nvPicPr>
        <p:blipFill>
          <a:blip r:embed="rId2" cstate="print"/>
          <a:srcRect/>
          <a:stretch>
            <a:fillRect/>
          </a:stretch>
        </p:blipFill>
        <p:spPr bwMode="auto">
          <a:xfrm>
            <a:off x="245508" y="764704"/>
            <a:ext cx="8651696" cy="5688632"/>
          </a:xfrm>
          <a:prstGeom prst="rect">
            <a:avLst/>
          </a:prstGeom>
          <a:noFill/>
          <a:ln w="9525">
            <a:noFill/>
            <a:miter lim="800000"/>
            <a:headEnd/>
            <a:tailEnd/>
          </a:ln>
        </p:spPr>
      </p:pic>
    </p:spTree>
    <p:extLst>
      <p:ext uri="{BB962C8B-B14F-4D97-AF65-F5344CB8AC3E}">
        <p14:creationId xmlns:p14="http://schemas.microsoft.com/office/powerpoint/2010/main" val="144554458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852F4E391AFD1B42A1C8C2B346F59097" ma:contentTypeVersion="1" ma:contentTypeDescription="Create a new document." ma:contentTypeScope="" ma:versionID="864f2544accb5bc29d05bc36ea276d74">
  <xsd:schema xmlns:xsd="http://www.w3.org/2001/XMLSchema" xmlns:xs="http://www.w3.org/2001/XMLSchema" xmlns:p="http://schemas.microsoft.com/office/2006/metadata/properties" xmlns:ns1="http://schemas.microsoft.com/sharepoint/v3" targetNamespace="http://schemas.microsoft.com/office/2006/metadata/properties" ma:root="true" ma:fieldsID="48c5b5cd9b8d25ff6dd15848836f4270"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3A3D54DD-A5C4-493F-B564-6B106B88BF3D}"/>
</file>

<file path=customXml/itemProps2.xml><?xml version="1.0" encoding="utf-8"?>
<ds:datastoreItem xmlns:ds="http://schemas.openxmlformats.org/officeDocument/2006/customXml" ds:itemID="{74FC8BF6-B207-4805-AAA8-FC81DD917A40}"/>
</file>

<file path=customXml/itemProps3.xml><?xml version="1.0" encoding="utf-8"?>
<ds:datastoreItem xmlns:ds="http://schemas.openxmlformats.org/officeDocument/2006/customXml" ds:itemID="{68C639DE-B60A-4D14-8776-390673264B10}"/>
</file>

<file path=docProps/app.xml><?xml version="1.0" encoding="utf-8"?>
<Properties xmlns="http://schemas.openxmlformats.org/officeDocument/2006/extended-properties" xmlns:vt="http://schemas.openxmlformats.org/officeDocument/2006/docPropsVTypes">
  <TotalTime>142</TotalTime>
  <Words>2326</Words>
  <Application>Microsoft Office PowerPoint</Application>
  <PresentationFormat>On-screen Show (4:3)</PresentationFormat>
  <Paragraphs>249</Paragraphs>
  <Slides>40</Slides>
  <Notes>6</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40</vt:i4>
      </vt:variant>
    </vt:vector>
  </HeadingPairs>
  <TitlesOfParts>
    <vt:vector size="42" baseType="lpstr">
      <vt:lpstr>Office Theme</vt:lpstr>
      <vt:lpstr>Chart</vt:lpstr>
      <vt:lpstr>Teen Substance Abuse: Medical Aspects  Dr. David Smith, Dr. Chris Cunningham,  Dr. Mike Concannon, Doug Rogers </vt:lpstr>
      <vt:lpstr>  Teen Substance Abuse: Medical Aspects </vt:lpstr>
      <vt:lpstr>Teen Brain Development</vt:lpstr>
      <vt:lpstr>Late Frontal Lobe Development – critical to executive functioning (planning, decision making, judgement, impulse control, etc.)</vt:lpstr>
      <vt:lpstr>What a Difference a Year Can Make!</vt:lpstr>
      <vt:lpstr>Risks of Earlier Use</vt:lpstr>
      <vt:lpstr>PowerPoint Presentation</vt:lpstr>
      <vt:lpstr>HOPE</vt:lpstr>
      <vt:lpstr>PowerPoint Presentation</vt:lpstr>
      <vt:lpstr>MARIJUANNA – FACT BASED  RESEARCH</vt:lpstr>
      <vt:lpstr>PowerPoint Presentation</vt:lpstr>
      <vt:lpstr>PowerPoint Presentation</vt:lpstr>
      <vt:lpstr>Alcohol and Teens:</vt:lpstr>
      <vt:lpstr>Smoking Impact on Canadians</vt:lpstr>
      <vt:lpstr>Impact on Canadians</vt:lpstr>
      <vt:lpstr>Know how to use it !</vt:lpstr>
      <vt:lpstr>Deaths Prevented or Postponed Through Risk-Factor Reduction</vt:lpstr>
      <vt:lpstr>2nd hand smoke</vt:lpstr>
      <vt:lpstr>3rd hand smoke</vt:lpstr>
      <vt:lpstr>Some facts on teen smoking</vt:lpstr>
      <vt:lpstr>PowerPoint Presentation</vt:lpstr>
      <vt:lpstr>E Cigarettes regulations</vt:lpstr>
      <vt:lpstr>2014 Monitoring the Future (MTF) survey,  - National Institute on Drug Abuse (NIDA)</vt:lpstr>
      <vt:lpstr>2013 CDC -journal Nicotine and Tobacco Research.   E-cigarette use teens ( never smoked tobacco) USA</vt:lpstr>
      <vt:lpstr>Canadian Cancer Society (Quebec) </vt:lpstr>
      <vt:lpstr>E Cigarettes in the news</vt:lpstr>
      <vt:lpstr>Chemicals e-cigarettes</vt:lpstr>
      <vt:lpstr>Vaping Chemicals</vt:lpstr>
      <vt:lpstr>E-cigarettes overview</vt:lpstr>
      <vt:lpstr>The $1M Question</vt:lpstr>
      <vt:lpstr>Resiliency</vt:lpstr>
      <vt:lpstr>Connectedness - Family</vt:lpstr>
      <vt:lpstr>PowerPoint Presentation</vt:lpstr>
      <vt:lpstr>Our Role As A Concerned Parent</vt:lpstr>
      <vt:lpstr>PowerPoint Presentation</vt:lpstr>
      <vt:lpstr>PowerPoint Presentation</vt:lpstr>
      <vt:lpstr>PowerPoint Presentation</vt:lpstr>
      <vt:lpstr>PowerPoint Presentation</vt:lpstr>
      <vt:lpstr>PowerPoint Presentation</vt:lpstr>
      <vt:lpstr>Resources</vt:lpstr>
    </vt:vector>
  </TitlesOfParts>
  <Company>SD22 Elementary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MARIJUANNA – FACT BASED  RESEARCH</dc:title>
  <dc:creator>SD22</dc:creator>
  <cp:lastModifiedBy>SD22</cp:lastModifiedBy>
  <cp:revision>17</cp:revision>
  <cp:lastPrinted>2015-02-02T19:37:16Z</cp:lastPrinted>
  <dcterms:created xsi:type="dcterms:W3CDTF">2015-01-19T19:17:41Z</dcterms:created>
  <dcterms:modified xsi:type="dcterms:W3CDTF">2015-02-05T16:19:36Z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0x010100852F4E391AFD1B42A1C8C2B346F59097</vt:lpwstr>
  </property>
</Properties>
</file>