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9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0" r:id="rId3"/>
    <p:sldId id="291" r:id="rId4"/>
    <p:sldId id="257" r:id="rId5"/>
    <p:sldId id="302" r:id="rId6"/>
    <p:sldId id="303" r:id="rId7"/>
    <p:sldId id="292" r:id="rId8"/>
    <p:sldId id="286" r:id="rId9"/>
    <p:sldId id="310" r:id="rId10"/>
    <p:sldId id="295" r:id="rId11"/>
    <p:sldId id="263" r:id="rId12"/>
    <p:sldId id="307" r:id="rId13"/>
    <p:sldId id="308" r:id="rId14"/>
    <p:sldId id="288" r:id="rId15"/>
    <p:sldId id="266" r:id="rId16"/>
    <p:sldId id="330" r:id="rId17"/>
    <p:sldId id="269" r:id="rId18"/>
    <p:sldId id="331" r:id="rId19"/>
    <p:sldId id="271" r:id="rId20"/>
    <p:sldId id="296" r:id="rId21"/>
    <p:sldId id="297" r:id="rId22"/>
    <p:sldId id="293" r:id="rId23"/>
    <p:sldId id="335" r:id="rId24"/>
    <p:sldId id="333" r:id="rId25"/>
    <p:sldId id="328" r:id="rId26"/>
    <p:sldId id="332" r:id="rId27"/>
    <p:sldId id="334" r:id="rId28"/>
    <p:sldId id="306" r:id="rId29"/>
    <p:sldId id="270" r:id="rId30"/>
    <p:sldId id="324" r:id="rId31"/>
    <p:sldId id="285" r:id="rId32"/>
    <p:sldId id="301" r:id="rId33"/>
    <p:sldId id="322" r:id="rId34"/>
    <p:sldId id="294" r:id="rId35"/>
    <p:sldId id="309" r:id="rId36"/>
    <p:sldId id="315" r:id="rId37"/>
    <p:sldId id="284" r:id="rId38"/>
    <p:sldId id="318" r:id="rId39"/>
    <p:sldId id="313" r:id="rId40"/>
    <p:sldId id="317" r:id="rId41"/>
    <p:sldId id="319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86" autoAdjust="0"/>
  </p:normalViewPr>
  <p:slideViewPr>
    <p:cSldViewPr>
      <p:cViewPr varScale="1">
        <p:scale>
          <a:sx n="60" d="100"/>
          <a:sy n="60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Krank\My%20Documents\Research\Grant%20applications\CIHR\Catalyst%20grant%202009\Figur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Krank\My%20Documents\Research\Grant%20applications\CIHR\Catalyst%20grant%202009\Figur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Krank\My%20Documents\Research\Grant%20applications\CIHR\Catalyst%20grant%202009\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Krank\My%20Documents\Research\Grant%20applications\CIHR\Catalyst%20grant%202009\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Krank\My%20Documents\Research\Grant%20applications\CIHR\Catalyst%20grant%202009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Past year illicit drug use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'Past year use'!$B$6</c:f>
              <c:strCache>
                <c:ptCount val="1"/>
                <c:pt idx="0">
                  <c:v>Marijuana</c:v>
                </c:pt>
              </c:strCache>
            </c:strRef>
          </c:tx>
          <c:cat>
            <c:multiLvlStrRef>
              <c:f>'Past year use'!$C$4:$G$5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'Past year use'!$C$6:$G$6</c:f>
              <c:numCache>
                <c:formatCode>0%</c:formatCode>
                <c:ptCount val="5"/>
                <c:pt idx="0">
                  <c:v>9.2550790067720226E-2</c:v>
                </c:pt>
                <c:pt idx="1">
                  <c:v>0.21570926143024646</c:v>
                </c:pt>
                <c:pt idx="2">
                  <c:v>0.36153846153846242</c:v>
                </c:pt>
                <c:pt idx="3">
                  <c:v>0.46549192364170339</c:v>
                </c:pt>
                <c:pt idx="4">
                  <c:v>0.53846153846153832</c:v>
                </c:pt>
              </c:numCache>
            </c:numRef>
          </c:val>
        </c:ser>
        <c:ser>
          <c:idx val="1"/>
          <c:order val="1"/>
          <c:tx>
            <c:strRef>
              <c:f>'Past year use'!$B$7</c:f>
              <c:strCache>
                <c:ptCount val="1"/>
                <c:pt idx="0">
                  <c:v>Hallucingens</c:v>
                </c:pt>
              </c:strCache>
            </c:strRef>
          </c:tx>
          <c:cat>
            <c:multiLvlStrRef>
              <c:f>'Past year use'!$C$4:$G$5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'Past year use'!$C$7:$G$7</c:f>
              <c:numCache>
                <c:formatCode>0%</c:formatCode>
                <c:ptCount val="5"/>
                <c:pt idx="0">
                  <c:v>1.8181818181818209E-2</c:v>
                </c:pt>
                <c:pt idx="1">
                  <c:v>7.5382803297997722E-2</c:v>
                </c:pt>
                <c:pt idx="2">
                  <c:v>0.12051282051282046</c:v>
                </c:pt>
                <c:pt idx="3">
                  <c:v>0.14766081871345035</c:v>
                </c:pt>
                <c:pt idx="4">
                  <c:v>0.18750000000000039</c:v>
                </c:pt>
              </c:numCache>
            </c:numRef>
          </c:val>
        </c:ser>
        <c:ser>
          <c:idx val="2"/>
          <c:order val="2"/>
          <c:tx>
            <c:strRef>
              <c:f>'Past year use'!$B$8</c:f>
              <c:strCache>
                <c:ptCount val="1"/>
                <c:pt idx="0">
                  <c:v>Stimulants</c:v>
                </c:pt>
              </c:strCache>
            </c:strRef>
          </c:tx>
          <c:cat>
            <c:multiLvlStrRef>
              <c:f>'Past year use'!$C$4:$G$5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'Past year use'!$C$8:$G$8</c:f>
              <c:numCache>
                <c:formatCode>0%</c:formatCode>
                <c:ptCount val="5"/>
                <c:pt idx="0">
                  <c:v>9.0497737556561077E-3</c:v>
                </c:pt>
                <c:pt idx="1">
                  <c:v>3.8596491228070226E-2</c:v>
                </c:pt>
                <c:pt idx="2">
                  <c:v>4.9657534246575506E-2</c:v>
                </c:pt>
                <c:pt idx="3">
                  <c:v>6.4516129032258202E-2</c:v>
                </c:pt>
                <c:pt idx="4">
                  <c:v>9.4405594405594512E-2</c:v>
                </c:pt>
              </c:numCache>
            </c:numRef>
          </c:val>
        </c:ser>
        <c:ser>
          <c:idx val="3"/>
          <c:order val="3"/>
          <c:tx>
            <c:strRef>
              <c:f>'Past year use'!$B$9</c:f>
              <c:strCache>
                <c:ptCount val="1"/>
                <c:pt idx="0">
                  <c:v>Opiates</c:v>
                </c:pt>
              </c:strCache>
            </c:strRef>
          </c:tx>
          <c:cat>
            <c:multiLvlStrRef>
              <c:f>'Past year use'!$C$4:$G$5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'Past year use'!$C$9:$G$9</c:f>
              <c:numCache>
                <c:formatCode>0%</c:formatCode>
                <c:ptCount val="5"/>
                <c:pt idx="0">
                  <c:v>6.8027210884353843E-3</c:v>
                </c:pt>
                <c:pt idx="1">
                  <c:v>3.2863849765258239E-2</c:v>
                </c:pt>
                <c:pt idx="2">
                  <c:v>2.991452991452995E-2</c:v>
                </c:pt>
                <c:pt idx="3">
                  <c:v>4.0935672514619902E-2</c:v>
                </c:pt>
                <c:pt idx="4">
                  <c:v>5.9233449477351909E-2</c:v>
                </c:pt>
              </c:numCache>
            </c:numRef>
          </c:val>
        </c:ser>
        <c:ser>
          <c:idx val="4"/>
          <c:order val="4"/>
          <c:tx>
            <c:strRef>
              <c:f>'Past year use'!$B$10</c:f>
              <c:strCache>
                <c:ptCount val="1"/>
                <c:pt idx="0">
                  <c:v>Club drugs</c:v>
                </c:pt>
              </c:strCache>
            </c:strRef>
          </c:tx>
          <c:val>
            <c:numRef>
              <c:f>'Past year use'!$C$10:$G$10</c:f>
              <c:numCache>
                <c:formatCode>0%</c:formatCode>
                <c:ptCount val="5"/>
                <c:pt idx="0">
                  <c:v>0</c:v>
                </c:pt>
                <c:pt idx="1">
                  <c:v>3.0000000000000054E-2</c:v>
                </c:pt>
                <c:pt idx="2">
                  <c:v>3.0000000000000054E-2</c:v>
                </c:pt>
                <c:pt idx="3">
                  <c:v>4.000000000000007E-2</c:v>
                </c:pt>
                <c:pt idx="4">
                  <c:v>5.0000000000000079E-2</c:v>
                </c:pt>
              </c:numCache>
            </c:numRef>
          </c:val>
        </c:ser>
        <c:marker val="1"/>
        <c:axId val="73645056"/>
        <c:axId val="73646848"/>
      </c:lineChart>
      <c:catAx>
        <c:axId val="73645056"/>
        <c:scaling>
          <c:orientation val="minMax"/>
        </c:scaling>
        <c:axPos val="b"/>
        <c:tickLblPos val="nextTo"/>
        <c:crossAx val="73646848"/>
        <c:crosses val="autoZero"/>
        <c:auto val="1"/>
        <c:lblAlgn val="ctr"/>
        <c:lblOffset val="100"/>
      </c:catAx>
      <c:valAx>
        <c:axId val="73646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</c:title>
        <c:numFmt formatCode="0%" sourceLinked="1"/>
        <c:tickLblPos val="nextTo"/>
        <c:crossAx val="7364505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dk1"/>
    </a:solidFill>
    <a:ln w="381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 sz="140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Marijuana use in the past year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'AW predictors'!$B$4</c:f>
              <c:strCache>
                <c:ptCount val="1"/>
                <c:pt idx="0">
                  <c:v>None</c:v>
                </c:pt>
              </c:strCache>
            </c:strRef>
          </c:tx>
          <c:cat>
            <c:multiLvlStrRef>
              <c:f>'AW predictors'!$C$2:$G$3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'AW predictors'!$C$4:$G$4</c:f>
              <c:numCache>
                <c:formatCode>0%</c:formatCode>
                <c:ptCount val="5"/>
                <c:pt idx="0">
                  <c:v>4.4117647058823692E-2</c:v>
                </c:pt>
                <c:pt idx="1">
                  <c:v>4.78260869565219E-2</c:v>
                </c:pt>
                <c:pt idx="2">
                  <c:v>6.2200956937799083E-2</c:v>
                </c:pt>
                <c:pt idx="3">
                  <c:v>0.15294117647058841</c:v>
                </c:pt>
                <c:pt idx="4">
                  <c:v>0.32000000000000045</c:v>
                </c:pt>
              </c:numCache>
            </c:numRef>
          </c:val>
        </c:ser>
        <c:ser>
          <c:idx val="1"/>
          <c:order val="1"/>
          <c:tx>
            <c:strRef>
              <c:f>'AW predictors'!$B$5</c:f>
              <c:strCache>
                <c:ptCount val="1"/>
                <c:pt idx="0">
                  <c:v>2 or less</c:v>
                </c:pt>
              </c:strCache>
            </c:strRef>
          </c:tx>
          <c:cat>
            <c:multiLvlStrRef>
              <c:f>'AW predictors'!$C$2:$G$3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'AW predictors'!$C$5:$G$5</c:f>
              <c:numCache>
                <c:formatCode>0%</c:formatCode>
                <c:ptCount val="5"/>
                <c:pt idx="0">
                  <c:v>7.0967741935483997E-2</c:v>
                </c:pt>
                <c:pt idx="1">
                  <c:v>0.10416666666666678</c:v>
                </c:pt>
                <c:pt idx="2">
                  <c:v>0.18292682926829271</c:v>
                </c:pt>
                <c:pt idx="3">
                  <c:v>0.18085106382978722</c:v>
                </c:pt>
                <c:pt idx="4">
                  <c:v>0.34722222222222232</c:v>
                </c:pt>
              </c:numCache>
            </c:numRef>
          </c:val>
        </c:ser>
        <c:ser>
          <c:idx val="2"/>
          <c:order val="2"/>
          <c:tx>
            <c:strRef>
              <c:f>'AW predictors'!$B$6</c:f>
              <c:strCache>
                <c:ptCount val="1"/>
                <c:pt idx="0">
                  <c:v>3 or more</c:v>
                </c:pt>
              </c:strCache>
            </c:strRef>
          </c:tx>
          <c:cat>
            <c:multiLvlStrRef>
              <c:f>'AW predictors'!$C$2:$G$3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'AW predictors'!$C$6:$G$6</c:f>
              <c:numCache>
                <c:formatCode>0%</c:formatCode>
                <c:ptCount val="5"/>
                <c:pt idx="0">
                  <c:v>0.25000000000000006</c:v>
                </c:pt>
                <c:pt idx="1">
                  <c:v>0.42686567164179168</c:v>
                </c:pt>
                <c:pt idx="2">
                  <c:v>0.55292259083728346</c:v>
                </c:pt>
                <c:pt idx="3">
                  <c:v>0.66093366093366168</c:v>
                </c:pt>
                <c:pt idx="4">
                  <c:v>0.68902439024390272</c:v>
                </c:pt>
              </c:numCache>
            </c:numRef>
          </c:val>
        </c:ser>
        <c:marker val="1"/>
        <c:axId val="74103424"/>
        <c:axId val="74109312"/>
      </c:lineChart>
      <c:catAx>
        <c:axId val="74103424"/>
        <c:scaling>
          <c:orientation val="minMax"/>
        </c:scaling>
        <c:axPos val="b"/>
        <c:tickLblPos val="nextTo"/>
        <c:crossAx val="74109312"/>
        <c:crosses val="autoZero"/>
        <c:auto val="1"/>
        <c:lblAlgn val="ctr"/>
        <c:lblOffset val="100"/>
      </c:catAx>
      <c:valAx>
        <c:axId val="74109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0%" sourceLinked="1"/>
        <c:tickLblPos val="nextTo"/>
        <c:crossAx val="74103424"/>
        <c:crosses val="autoZero"/>
        <c:crossBetween val="between"/>
      </c:valAx>
    </c:plotArea>
    <c:legend>
      <c:legendPos val="r"/>
    </c:legend>
    <c:plotVisOnly val="1"/>
  </c:chart>
  <c:spPr>
    <a:solidFill>
      <a:schemeClr val="dk1"/>
    </a:solidFill>
    <a:ln w="381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 sz="140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Transitions from non-use to use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'AW predictors'!$N$4:$O$4</c:f>
              <c:strCache>
                <c:ptCount val="1"/>
                <c:pt idx="0">
                  <c:v>None</c:v>
                </c:pt>
              </c:strCache>
            </c:strRef>
          </c:tx>
          <c:cat>
            <c:multiLvlStrRef>
              <c:f>'AW predictors'!$P$2:$T$3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'AW predictors'!$P$4:$T$4</c:f>
              <c:numCache>
                <c:formatCode>0%</c:formatCode>
                <c:ptCount val="5"/>
                <c:pt idx="0">
                  <c:v>0</c:v>
                </c:pt>
                <c:pt idx="1">
                  <c:v>4.5662100456621158E-3</c:v>
                </c:pt>
                <c:pt idx="2">
                  <c:v>1.538461538461542E-2</c:v>
                </c:pt>
                <c:pt idx="3">
                  <c:v>7.8947368421052502E-2</c:v>
                </c:pt>
                <c:pt idx="4">
                  <c:v>0.22500000000000003</c:v>
                </c:pt>
              </c:numCache>
            </c:numRef>
          </c:val>
        </c:ser>
        <c:ser>
          <c:idx val="1"/>
          <c:order val="1"/>
          <c:tx>
            <c:strRef>
              <c:f>'AW predictors'!$N$5:$O$5</c:f>
              <c:strCache>
                <c:ptCount val="1"/>
                <c:pt idx="0">
                  <c:v>2 or less</c:v>
                </c:pt>
              </c:strCache>
            </c:strRef>
          </c:tx>
          <c:cat>
            <c:multiLvlStrRef>
              <c:f>'AW predictors'!$P$2:$T$3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'AW predictors'!$P$5:$T$5</c:f>
              <c:numCache>
                <c:formatCode>0%</c:formatCode>
                <c:ptCount val="5"/>
                <c:pt idx="0">
                  <c:v>0</c:v>
                </c:pt>
                <c:pt idx="1">
                  <c:v>2.2813688212927802E-2</c:v>
                </c:pt>
                <c:pt idx="2">
                  <c:v>7.317073170731711E-2</c:v>
                </c:pt>
                <c:pt idx="3">
                  <c:v>9.2024539877300623E-2</c:v>
                </c:pt>
                <c:pt idx="4">
                  <c:v>0.13725490196078433</c:v>
                </c:pt>
              </c:numCache>
            </c:numRef>
          </c:val>
        </c:ser>
        <c:ser>
          <c:idx val="2"/>
          <c:order val="2"/>
          <c:tx>
            <c:strRef>
              <c:f>'AW predictors'!$N$6:$O$6</c:f>
              <c:strCache>
                <c:ptCount val="1"/>
                <c:pt idx="0">
                  <c:v>3 or more</c:v>
                </c:pt>
              </c:strCache>
            </c:strRef>
          </c:tx>
          <c:cat>
            <c:multiLvlStrRef>
              <c:f>'AW predictors'!$P$2:$T$3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'AW predictors'!$P$6:$T$6</c:f>
              <c:numCache>
                <c:formatCode>0%</c:formatCode>
                <c:ptCount val="5"/>
                <c:pt idx="0">
                  <c:v>0</c:v>
                </c:pt>
                <c:pt idx="1">
                  <c:v>0.15486725663716847</c:v>
                </c:pt>
                <c:pt idx="2">
                  <c:v>0.29336734693877548</c:v>
                </c:pt>
                <c:pt idx="3">
                  <c:v>0.46186440677966173</c:v>
                </c:pt>
                <c:pt idx="4">
                  <c:v>0.42682926829268386</c:v>
                </c:pt>
              </c:numCache>
            </c:numRef>
          </c:val>
        </c:ser>
        <c:marker val="1"/>
        <c:axId val="74143616"/>
        <c:axId val="74145152"/>
      </c:lineChart>
      <c:catAx>
        <c:axId val="74143616"/>
        <c:scaling>
          <c:orientation val="minMax"/>
        </c:scaling>
        <c:axPos val="b"/>
        <c:tickLblPos val="nextTo"/>
        <c:crossAx val="74145152"/>
        <c:crosses val="autoZero"/>
        <c:auto val="1"/>
        <c:lblAlgn val="ctr"/>
        <c:lblOffset val="100"/>
      </c:catAx>
      <c:valAx>
        <c:axId val="74145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0%" sourceLinked="1"/>
        <c:tickLblPos val="nextTo"/>
        <c:crossAx val="74143616"/>
        <c:crosses val="autoZero"/>
        <c:crossBetween val="between"/>
      </c:valAx>
    </c:plotArea>
    <c:legend>
      <c:legendPos val="r"/>
    </c:legend>
    <c:plotVisOnly val="1"/>
  </c:chart>
  <c:spPr>
    <a:solidFill>
      <a:schemeClr val="dk1"/>
    </a:solidFill>
    <a:ln w="381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 sz="140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Marijuana use in the past year</a:t>
            </a:r>
          </a:p>
        </c:rich>
      </c:tx>
    </c:title>
    <c:plotArea>
      <c:layout>
        <c:manualLayout>
          <c:layoutTarget val="inner"/>
          <c:xMode val="edge"/>
          <c:yMode val="edge"/>
          <c:x val="0.20032818589294549"/>
          <c:y val="0.13894350561110549"/>
          <c:w val="0.50711892547037729"/>
          <c:h val="0.68561399126084577"/>
        </c:manualLayout>
      </c:layout>
      <c:lineChart>
        <c:grouping val="standard"/>
        <c:ser>
          <c:idx val="0"/>
          <c:order val="0"/>
          <c:tx>
            <c:strRef>
              <c:f>Personality!$B$4:$C$4</c:f>
              <c:strCache>
                <c:ptCount val="1"/>
                <c:pt idx="0">
                  <c:v>Impulsivity  Low</c:v>
                </c:pt>
              </c:strCache>
            </c:strRef>
          </c:tx>
          <c:cat>
            <c:multiLvlStrRef>
              <c:f>Personality!$D$2:$H$3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Personality!$D$4:$H$4</c:f>
              <c:numCache>
                <c:formatCode>0%</c:formatCode>
                <c:ptCount val="5"/>
                <c:pt idx="0">
                  <c:v>3.8216560509554159E-2</c:v>
                </c:pt>
                <c:pt idx="1">
                  <c:v>8.8145896656535008E-2</c:v>
                </c:pt>
                <c:pt idx="2">
                  <c:v>0.19775280898876405</c:v>
                </c:pt>
                <c:pt idx="3">
                  <c:v>0.28521126760563381</c:v>
                </c:pt>
                <c:pt idx="4">
                  <c:v>0.35593220338983139</c:v>
                </c:pt>
              </c:numCache>
            </c:numRef>
          </c:val>
        </c:ser>
        <c:ser>
          <c:idx val="1"/>
          <c:order val="1"/>
          <c:tx>
            <c:strRef>
              <c:f>Personality!$B$5:$C$5</c:f>
              <c:strCache>
                <c:ptCount val="1"/>
                <c:pt idx="0">
                  <c:v>Impulsivity  Mid</c:v>
                </c:pt>
              </c:strCache>
            </c:strRef>
          </c:tx>
          <c:cat>
            <c:multiLvlStrRef>
              <c:f>Personality!$D$2:$H$3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Personality!$D$5:$H$5</c:f>
              <c:numCache>
                <c:formatCode>0%</c:formatCode>
                <c:ptCount val="5"/>
                <c:pt idx="0">
                  <c:v>5.4945054945054916E-2</c:v>
                </c:pt>
                <c:pt idx="1">
                  <c:v>0.16847826086956524</c:v>
                </c:pt>
                <c:pt idx="2">
                  <c:v>0.33579335793357945</c:v>
                </c:pt>
                <c:pt idx="3">
                  <c:v>0.5</c:v>
                </c:pt>
                <c:pt idx="4">
                  <c:v>0.57894736842105277</c:v>
                </c:pt>
              </c:numCache>
            </c:numRef>
          </c:val>
        </c:ser>
        <c:ser>
          <c:idx val="2"/>
          <c:order val="2"/>
          <c:tx>
            <c:strRef>
              <c:f>Personality!$B$6:$C$6</c:f>
              <c:strCache>
                <c:ptCount val="1"/>
                <c:pt idx="0">
                  <c:v>Impulsivity  High</c:v>
                </c:pt>
              </c:strCache>
            </c:strRef>
          </c:tx>
          <c:cat>
            <c:multiLvlStrRef>
              <c:f>Personality!$D$2:$H$3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Personality!$D$6:$H$6</c:f>
              <c:numCache>
                <c:formatCode>0%</c:formatCode>
                <c:ptCount val="5"/>
                <c:pt idx="0">
                  <c:v>0.16149068322981364</c:v>
                </c:pt>
                <c:pt idx="1">
                  <c:v>0.37299035369774963</c:v>
                </c:pt>
                <c:pt idx="2">
                  <c:v>0.54545454545454486</c:v>
                </c:pt>
                <c:pt idx="3">
                  <c:v>0.66519823788546384</c:v>
                </c:pt>
                <c:pt idx="4">
                  <c:v>0.74725274725274649</c:v>
                </c:pt>
              </c:numCache>
            </c:numRef>
          </c:val>
        </c:ser>
        <c:marker val="1"/>
        <c:axId val="73766400"/>
        <c:axId val="73767936"/>
      </c:lineChart>
      <c:catAx>
        <c:axId val="73766400"/>
        <c:scaling>
          <c:orientation val="minMax"/>
        </c:scaling>
        <c:axPos val="b"/>
        <c:tickLblPos val="nextTo"/>
        <c:crossAx val="73767936"/>
        <c:crosses val="autoZero"/>
        <c:auto val="1"/>
        <c:lblAlgn val="ctr"/>
        <c:lblOffset val="100"/>
      </c:catAx>
      <c:valAx>
        <c:axId val="73767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0%" sourceLinked="1"/>
        <c:tickLblPos val="nextTo"/>
        <c:crossAx val="737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75094456071163"/>
          <c:y val="0.1682073966236457"/>
          <c:w val="0.30195644944098177"/>
          <c:h val="0.21110061872544764"/>
        </c:manualLayout>
      </c:layout>
    </c:legend>
    <c:plotVisOnly val="1"/>
  </c:chart>
  <c:spPr>
    <a:solidFill>
      <a:schemeClr val="dk1"/>
    </a:solidFill>
    <a:ln w="381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 sz="140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Marijuana use in the past year</a:t>
            </a:r>
          </a:p>
        </c:rich>
      </c:tx>
    </c:title>
    <c:plotArea>
      <c:layout/>
      <c:lineChart>
        <c:grouping val="standard"/>
        <c:ser>
          <c:idx val="3"/>
          <c:order val="0"/>
          <c:tx>
            <c:strRef>
              <c:f>'Violence and neglect marijuana'!$B$7:$C$7</c:f>
              <c:strCache>
                <c:ptCount val="1"/>
                <c:pt idx="0">
                  <c:v>Violence level Low</c:v>
                </c:pt>
              </c:strCache>
            </c:strRef>
          </c:tx>
          <c:cat>
            <c:multiLvlStrRef>
              <c:f>'Violence and neglect marijuana'!$D$2:$H$3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'Violence and neglect marijuana'!$D$7:$H$7</c:f>
              <c:numCache>
                <c:formatCode>0%</c:formatCode>
                <c:ptCount val="5"/>
                <c:pt idx="0">
                  <c:v>4.0404040404040401E-2</c:v>
                </c:pt>
                <c:pt idx="1">
                  <c:v>0.10769230769230755</c:v>
                </c:pt>
                <c:pt idx="2">
                  <c:v>0.21575342465753442</c:v>
                </c:pt>
                <c:pt idx="3">
                  <c:v>0.31578947368421156</c:v>
                </c:pt>
                <c:pt idx="4">
                  <c:v>0.39795918367347033</c:v>
                </c:pt>
              </c:numCache>
            </c:numRef>
          </c:val>
        </c:ser>
        <c:ser>
          <c:idx val="4"/>
          <c:order val="1"/>
          <c:tx>
            <c:strRef>
              <c:f>'Violence and neglect marijuana'!$B$8:$C$8</c:f>
              <c:strCache>
                <c:ptCount val="1"/>
                <c:pt idx="0">
                  <c:v>Violence level Mid</c:v>
                </c:pt>
              </c:strCache>
            </c:strRef>
          </c:tx>
          <c:cat>
            <c:multiLvlStrRef>
              <c:f>'Violence and neglect marijuana'!$D$2:$H$3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'Violence and neglect marijuana'!$D$8:$H$8</c:f>
              <c:numCache>
                <c:formatCode>0%</c:formatCode>
                <c:ptCount val="5"/>
                <c:pt idx="0">
                  <c:v>8.4337349397590619E-2</c:v>
                </c:pt>
                <c:pt idx="1">
                  <c:v>0.17032967032967017</c:v>
                </c:pt>
                <c:pt idx="2">
                  <c:v>0.37600000000000044</c:v>
                </c:pt>
                <c:pt idx="3">
                  <c:v>0.48502994011976103</c:v>
                </c:pt>
                <c:pt idx="4">
                  <c:v>0.56521739130434756</c:v>
                </c:pt>
              </c:numCache>
            </c:numRef>
          </c:val>
        </c:ser>
        <c:ser>
          <c:idx val="5"/>
          <c:order val="2"/>
          <c:tx>
            <c:strRef>
              <c:f>'Violence and neglect marijuana'!$B$9:$C$9</c:f>
              <c:strCache>
                <c:ptCount val="1"/>
                <c:pt idx="0">
                  <c:v>Violence level High</c:v>
                </c:pt>
              </c:strCache>
            </c:strRef>
          </c:tx>
          <c:cat>
            <c:multiLvlStrRef>
              <c:f>'Violence and neglect marijuana'!$D$2:$H$3</c:f>
              <c:multiLvlStrCache>
                <c:ptCount val="5"/>
                <c:lvl>
                  <c:pt idx="0">
                    <c:v>Seven</c:v>
                  </c:pt>
                  <c:pt idx="1">
                    <c:v>Eight</c:v>
                  </c:pt>
                  <c:pt idx="2">
                    <c:v>Nine</c:v>
                  </c:pt>
                  <c:pt idx="3">
                    <c:v>Ten</c:v>
                  </c:pt>
                  <c:pt idx="4">
                    <c:v>Eleven</c:v>
                  </c:pt>
                </c:lvl>
                <c:lvl>
                  <c:pt idx="0">
                    <c:v>Grade at time of test</c:v>
                  </c:pt>
                </c:lvl>
              </c:multiLvlStrCache>
            </c:multiLvlStrRef>
          </c:cat>
          <c:val>
            <c:numRef>
              <c:f>'Violence and neglect marijuana'!$D$9:$H$9</c:f>
              <c:numCache>
                <c:formatCode>0%</c:formatCode>
                <c:ptCount val="5"/>
                <c:pt idx="0">
                  <c:v>0.12949640287769831</c:v>
                </c:pt>
                <c:pt idx="1">
                  <c:v>0.29901960784313752</c:v>
                </c:pt>
                <c:pt idx="2">
                  <c:v>0.49128919860627207</c:v>
                </c:pt>
                <c:pt idx="3">
                  <c:v>0.65492957746479052</c:v>
                </c:pt>
                <c:pt idx="4">
                  <c:v>0.71250000000000013</c:v>
                </c:pt>
              </c:numCache>
            </c:numRef>
          </c:val>
        </c:ser>
        <c:marker val="1"/>
        <c:axId val="74220672"/>
        <c:axId val="74222208"/>
      </c:lineChart>
      <c:catAx>
        <c:axId val="74220672"/>
        <c:scaling>
          <c:orientation val="minMax"/>
        </c:scaling>
        <c:axPos val="b"/>
        <c:tickLblPos val="nextTo"/>
        <c:crossAx val="74222208"/>
        <c:crosses val="autoZero"/>
        <c:auto val="1"/>
        <c:lblAlgn val="ctr"/>
        <c:lblOffset val="100"/>
      </c:catAx>
      <c:valAx>
        <c:axId val="74222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0%" sourceLinked="1"/>
        <c:tickLblPos val="nextTo"/>
        <c:crossAx val="74220672"/>
        <c:crosses val="autoZero"/>
        <c:crossBetween val="between"/>
      </c:valAx>
    </c:plotArea>
    <c:legend>
      <c:legendPos val="r"/>
    </c:legend>
    <c:plotVisOnly val="1"/>
  </c:chart>
  <c:spPr>
    <a:solidFill>
      <a:schemeClr val="dk1"/>
    </a:solidFill>
    <a:ln w="381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 sz="140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0.28249</cdr:y>
    </cdr:from>
    <cdr:to>
      <cdr:x>1</cdr:x>
      <cdr:y>0.55367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2850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0.81667</cdr:x>
      <cdr:y>0.22034</cdr:y>
    </cdr:from>
    <cdr:to>
      <cdr:x>0.94375</cdr:x>
      <cdr:y>0.33616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33800" y="742950"/>
          <a:ext cx="5810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0.80208</cdr:x>
      <cdr:y>0.27401</cdr:y>
    </cdr:from>
    <cdr:to>
      <cdr:x>0.98333</cdr:x>
      <cdr:y>0.44068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67124" y="923925"/>
          <a:ext cx="828675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/>
            <a:t>Number of marijuana responses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0.78079</cdr:x>
      <cdr:y>0.26822</cdr:y>
    </cdr:from>
    <cdr:to>
      <cdr:x>0.99165</cdr:x>
      <cdr:y>0.44023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351" y="876299"/>
          <a:ext cx="962024" cy="561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/>
            <a:t>Number  of marijuana responses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3CA6-8C56-4309-A657-64B6D4EEA585}" type="datetimeFigureOut">
              <a:rPr lang="en-CA" smtClean="0"/>
              <a:pPr/>
              <a:t>27/01/2011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8CC6-9EA8-454D-95D0-3255E4831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AAD5AD-BA80-49D5-8EFE-FD14A23C4C24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38D76E-1900-493E-A8F8-A708BF2A8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18833-ED44-424B-8495-EBBCF0EA9D70}" type="slidenum">
              <a:rPr lang="en-US"/>
              <a:pPr/>
              <a:t>31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07BA-5F6C-4A5D-AC07-C4BCB5D8666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F7E3-46BD-4AAC-82F5-753870FA9A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60A88-BE92-4851-B086-B86ACB9E97C1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41E33-6081-44F2-B443-35BE7CC1BF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D76E-1900-493E-A8F8-A708BF2A8C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6C5F23-2E0C-4495-B5CB-C86AD1F4C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21603-FEC8-4E76-BFF4-18E79EC2BDC5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20C7E7-6BB2-43B9-A62B-95C25F911DD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drugs.indiana.edu/publications/ncadi/radar/keeping/blah.gi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Adolescence and Substance abuse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>Talking to your teens about drugs and alcohol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Dr. Marvin Krank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UBC</a:t>
            </a:r>
            <a:endParaRPr lang="en-CA" sz="4000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Teens</a:t>
            </a:r>
            <a:r>
              <a:rPr lang="en-US" baseline="0" dirty="0" smtClean="0"/>
              <a:t> are different than adults and children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developmental tasks – becoming and adult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319463" cy="633139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Brain development – Growth of executive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More </a:t>
            </a:r>
          </a:p>
          <a:p>
            <a:pPr lvl="1"/>
            <a:r>
              <a:rPr lang="en-US" dirty="0" smtClean="0"/>
              <a:t>external focus</a:t>
            </a:r>
          </a:p>
          <a:p>
            <a:pPr lvl="1"/>
            <a:r>
              <a:rPr lang="en-US" dirty="0" smtClean="0"/>
              <a:t>interaction with peers</a:t>
            </a:r>
          </a:p>
          <a:p>
            <a:pPr lvl="1"/>
            <a:r>
              <a:rPr lang="en-US" dirty="0" smtClean="0"/>
              <a:t>opportunities and incentives to take risks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Less</a:t>
            </a:r>
          </a:p>
          <a:p>
            <a:pPr lvl="1"/>
            <a:r>
              <a:rPr lang="en-US" dirty="0" smtClean="0"/>
              <a:t>family contact</a:t>
            </a:r>
          </a:p>
          <a:p>
            <a:pPr lvl="1"/>
            <a:r>
              <a:rPr lang="en-US" dirty="0" smtClean="0"/>
              <a:t>protection and 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 sensitive to reward – sensation seeking</a:t>
            </a:r>
          </a:p>
          <a:p>
            <a:pPr lvl="1"/>
            <a:r>
              <a:rPr lang="en-US" dirty="0" smtClean="0"/>
              <a:t>emotionally reactive</a:t>
            </a:r>
          </a:p>
          <a:p>
            <a:pPr lvl="1"/>
            <a:r>
              <a:rPr lang="en-US" dirty="0" smtClean="0"/>
              <a:t>impulsivity</a:t>
            </a:r>
          </a:p>
          <a:p>
            <a:r>
              <a:rPr lang="en-US" dirty="0" smtClean="0"/>
              <a:t>Less </a:t>
            </a:r>
          </a:p>
          <a:p>
            <a:pPr lvl="1"/>
            <a:r>
              <a:rPr lang="en-US" dirty="0" smtClean="0"/>
              <a:t>future orientation</a:t>
            </a:r>
          </a:p>
          <a:p>
            <a:pPr lvl="1"/>
            <a:r>
              <a:rPr lang="en-US" dirty="0" smtClean="0"/>
              <a:t>planning and deliberation</a:t>
            </a:r>
          </a:p>
          <a:p>
            <a:pPr lvl="1"/>
            <a:r>
              <a:rPr lang="en-US" dirty="0" smtClean="0"/>
              <a:t>ability to hold back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CA" dirty="0" smtClean="0"/>
              <a:t>Individual</a:t>
            </a:r>
            <a:r>
              <a:rPr lang="en-CA" baseline="0" dirty="0" smtClean="0"/>
              <a:t> differences in </a:t>
            </a:r>
            <a:r>
              <a:rPr lang="en-CA" dirty="0" smtClean="0"/>
              <a:t>Substance</a:t>
            </a:r>
            <a:r>
              <a:rPr lang="en-CA" baseline="0" dirty="0" smtClean="0"/>
              <a:t> use risk and 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CA" sz="2000" baseline="0" dirty="0" smtClean="0"/>
              <a:t>Social learning</a:t>
            </a:r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Parental use and tolerance of use</a:t>
            </a:r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Peer use</a:t>
            </a:r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Popular culture</a:t>
            </a:r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Violence/Neglect</a:t>
            </a:r>
          </a:p>
          <a:p>
            <a:pPr lvl="0">
              <a:spcBef>
                <a:spcPts val="0"/>
              </a:spcBef>
            </a:pPr>
            <a:r>
              <a:rPr lang="en-CA" sz="2000" baseline="0" dirty="0" smtClean="0"/>
              <a:t>Personality/</a:t>
            </a:r>
            <a:r>
              <a:rPr lang="en-CA" sz="2000" dirty="0" smtClean="0"/>
              <a:t>Genetic/Developmental </a:t>
            </a:r>
            <a:r>
              <a:rPr lang="en-CA" sz="2000" baseline="0" dirty="0" smtClean="0"/>
              <a:t>moderators</a:t>
            </a:r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Impulsivity/</a:t>
            </a:r>
            <a:r>
              <a:rPr lang="en-CA" sz="2000" dirty="0" smtClean="0"/>
              <a:t>Executive control</a:t>
            </a:r>
            <a:endParaRPr lang="en-CA" sz="2000" baseline="0" dirty="0" smtClean="0"/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Sensation-seeking/</a:t>
            </a:r>
            <a:r>
              <a:rPr lang="en-CA" sz="2000" dirty="0" smtClean="0"/>
              <a:t>Dopamine risk alleles (DRD2/DRD4/DAT1)</a:t>
            </a:r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Hopelessness</a:t>
            </a:r>
          </a:p>
          <a:p>
            <a:pPr lvl="0">
              <a:spcBef>
                <a:spcPts val="0"/>
              </a:spcBef>
            </a:pPr>
            <a:r>
              <a:rPr lang="en-CA" sz="2000" baseline="0" dirty="0" smtClean="0"/>
              <a:t>Cognitive mediators</a:t>
            </a:r>
            <a:endParaRPr lang="en-CA" sz="2000" dirty="0" smtClean="0"/>
          </a:p>
          <a:p>
            <a:pPr lvl="1">
              <a:spcBef>
                <a:spcPts val="0"/>
              </a:spcBef>
            </a:pPr>
            <a:r>
              <a:rPr lang="en-CA" sz="2000" baseline="0" dirty="0" smtClean="0"/>
              <a:t>Expectancies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Substance use associations</a:t>
            </a:r>
          </a:p>
          <a:p>
            <a:pPr lvl="0">
              <a:spcBef>
                <a:spcPts val="0"/>
              </a:spcBef>
            </a:pPr>
            <a:r>
              <a:rPr lang="en-CA" sz="2000" dirty="0" smtClean="0"/>
              <a:t>Use of drugs and alcohol</a:t>
            </a:r>
          </a:p>
          <a:p>
            <a:pPr lvl="0">
              <a:spcBef>
                <a:spcPts val="0"/>
              </a:spcBef>
            </a:pPr>
            <a:endParaRPr lang="en-CA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4048" y="177281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Weeds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99748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It starts here: Cognitive predictors of </a:t>
            </a:r>
            <a:r>
              <a:rPr lang="en-US" sz="4000" dirty="0" smtClean="0"/>
              <a:t>individual differences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251325"/>
          </a:xfrm>
        </p:spPr>
        <p:txBody>
          <a:bodyPr/>
          <a:lstStyle/>
          <a:p>
            <a:r>
              <a:rPr lang="en-US" dirty="0" smtClean="0"/>
              <a:t>Memory </a:t>
            </a:r>
            <a:r>
              <a:rPr lang="en-US" dirty="0"/>
              <a:t>that matters</a:t>
            </a:r>
          </a:p>
          <a:p>
            <a:endParaRPr lang="en-US" dirty="0"/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989138"/>
            <a:ext cx="3241675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0" y="2703513"/>
          <a:ext cx="5003800" cy="4154487"/>
        </p:xfrm>
        <a:graphic>
          <a:graphicData uri="http://schemas.openxmlformats.org/presentationml/2006/ole">
            <p:oleObj spid="_x0000_s121858" name="CorelPhotoPaint.Image.8" r:id="rId4" imgW="3819048" imgH="3171429" progId="CorelPhotoPaint.Image.8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3475038"/>
            <a:ext cx="4235450" cy="1204912"/>
            <a:chOff x="2064" y="624"/>
            <a:chExt cx="3047" cy="906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64" y="624"/>
              <a:ext cx="2057" cy="618"/>
              <a:chOff x="1008" y="816"/>
              <a:chExt cx="2496" cy="808"/>
            </a:xfrm>
          </p:grpSpPr>
          <p:sp>
            <p:nvSpPr>
              <p:cNvPr id="64526" name="Text Box 14"/>
              <p:cNvSpPr txBox="1">
                <a:spLocks noChangeArrowheads="1"/>
              </p:cNvSpPr>
              <p:nvPr/>
            </p:nvSpPr>
            <p:spPr bwMode="auto">
              <a:xfrm>
                <a:off x="2352" y="816"/>
                <a:ext cx="1152" cy="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draft beer</a:t>
                </a:r>
                <a:endParaRPr lang="en-CA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4527" name="Text Box 15"/>
              <p:cNvSpPr txBox="1">
                <a:spLocks noChangeArrowheads="1"/>
              </p:cNvSpPr>
              <p:nvPr/>
            </p:nvSpPr>
            <p:spPr bwMode="auto">
              <a:xfrm>
                <a:off x="1008" y="1151"/>
                <a:ext cx="115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party</a:t>
                </a:r>
                <a:endParaRPr lang="en-CA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4320" y="912"/>
              <a:ext cx="791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have fun</a:t>
              </a:r>
              <a:endParaRPr lang="en-CA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1403350" y="4508500"/>
            <a:ext cx="1223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drink alcohol</a:t>
            </a:r>
            <a:endParaRPr lang="en-CA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371600" y="3795713"/>
            <a:ext cx="2468563" cy="766762"/>
            <a:chOff x="2688" y="864"/>
            <a:chExt cx="1776" cy="576"/>
          </a:xfrm>
        </p:grpSpPr>
        <p:sp>
          <p:nvSpPr>
            <p:cNvPr id="64533" name="Line 21"/>
            <p:cNvSpPr>
              <a:spLocks noChangeShapeType="1"/>
            </p:cNvSpPr>
            <p:nvPr/>
          </p:nvSpPr>
          <p:spPr bwMode="auto">
            <a:xfrm flipH="1" flipV="1">
              <a:off x="2688" y="1152"/>
              <a:ext cx="19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 flipV="1">
              <a:off x="3216" y="864"/>
              <a:ext cx="24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 flipV="1">
              <a:off x="3504" y="1152"/>
              <a:ext cx="96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736"/>
            <a:ext cx="5483225" cy="1008112"/>
          </a:xfrm>
        </p:spPr>
        <p:txBody>
          <a:bodyPr>
            <a:noAutofit/>
          </a:bodyPr>
          <a:lstStyle/>
          <a:p>
            <a:r>
              <a:rPr lang="en-CA" sz="2800" dirty="0" smtClean="0"/>
              <a:t>Memory and choice: What </a:t>
            </a:r>
            <a:r>
              <a:rPr lang="en-CA" sz="2800" dirty="0"/>
              <a:t>kind of </a:t>
            </a:r>
            <a:r>
              <a:rPr lang="en-CA" sz="2800" dirty="0" smtClean="0"/>
              <a:t>information are important</a:t>
            </a:r>
            <a:r>
              <a:rPr lang="en-CA" sz="2800" dirty="0"/>
              <a:t/>
            </a:r>
            <a:br>
              <a:rPr lang="en-CA" sz="2800" dirty="0"/>
            </a:br>
            <a:endParaRPr lang="en-CA" sz="32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420888"/>
            <a:ext cx="5500694" cy="4114800"/>
          </a:xfrm>
        </p:spPr>
        <p:txBody>
          <a:bodyPr>
            <a:normAutofit lnSpcReduction="10000"/>
          </a:bodyPr>
          <a:lstStyle/>
          <a:p>
            <a:pPr marL="196850" indent="-196850"/>
            <a:r>
              <a:rPr lang="en-CA" sz="2400" dirty="0"/>
              <a:t>Two critical pieces of information</a:t>
            </a:r>
          </a:p>
          <a:p>
            <a:pPr marL="196850" indent="-196850">
              <a:buFont typeface="Wingdings" pitchFamily="2" charset="2"/>
              <a:buNone/>
            </a:pPr>
            <a:endParaRPr lang="en-CA" sz="2400" dirty="0"/>
          </a:p>
          <a:p>
            <a:pPr marL="484188" lvl="1" indent="-6350"/>
            <a:r>
              <a:rPr lang="en-CA" dirty="0"/>
              <a:t>Outcomes (Motivation): Incentive </a:t>
            </a:r>
          </a:p>
          <a:p>
            <a:pPr marL="758508" lvl="2" indent="-6350">
              <a:buFont typeface="Wingdings" pitchFamily="2" charset="2"/>
              <a:buNone/>
            </a:pPr>
            <a:r>
              <a:rPr lang="en-CA" dirty="0"/>
              <a:t>What will happen in a situation or if I do something?</a:t>
            </a:r>
          </a:p>
          <a:p>
            <a:pPr marL="484188" lvl="1" indent="-6350">
              <a:buFont typeface="Wingdings" pitchFamily="2" charset="2"/>
              <a:buNone/>
            </a:pPr>
            <a:endParaRPr lang="en-CA" dirty="0"/>
          </a:p>
          <a:p>
            <a:pPr marL="484188" lvl="1" indent="-6350">
              <a:buFont typeface="Wingdings" pitchFamily="2" charset="2"/>
              <a:buNone/>
            </a:pPr>
            <a:endParaRPr lang="en-CA" dirty="0"/>
          </a:p>
          <a:p>
            <a:pPr marL="484188" lvl="1" indent="-6350"/>
            <a:r>
              <a:rPr lang="en-CA" dirty="0"/>
              <a:t>Options (Menus):  Behavioural alternatives</a:t>
            </a:r>
          </a:p>
          <a:p>
            <a:pPr marL="758508" lvl="2" indent="-6350">
              <a:buFont typeface="Wingdings" pitchFamily="2" charset="2"/>
              <a:buNone/>
            </a:pPr>
            <a:r>
              <a:rPr lang="en-CA" dirty="0" smtClean="0"/>
              <a:t>	What </a:t>
            </a:r>
            <a:r>
              <a:rPr lang="en-CA" dirty="0"/>
              <a:t>can I choose to do in a given situation</a:t>
            </a:r>
            <a:r>
              <a:rPr lang="en-CA" dirty="0" smtClean="0"/>
              <a:t>?</a:t>
            </a:r>
          </a:p>
        </p:txBody>
      </p:sp>
      <p:pic>
        <p:nvPicPr>
          <p:cNvPr id="148484" name="Picture 4" descr="Option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488" y="4495800"/>
            <a:ext cx="1677987" cy="2362200"/>
          </a:xfrm>
          <a:noFill/>
          <a:ln/>
        </p:spPr>
      </p:pic>
      <p:pic>
        <p:nvPicPr>
          <p:cNvPr id="148485" name="Picture 5" descr="Alcohol Ad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9175" y="228600"/>
            <a:ext cx="3044825" cy="4038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Write the first word that comes to mind after each word shown</a:t>
            </a:r>
            <a:endParaRPr lang="en-CA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1550" y="1989138"/>
            <a:ext cx="3457574" cy="4114800"/>
          </a:xfrm>
        </p:spPr>
        <p:txBody>
          <a:bodyPr/>
          <a:lstStyle/>
          <a:p>
            <a:pPr algn="ctr">
              <a:spcBef>
                <a:spcPts val="864"/>
              </a:spcBef>
              <a:buNone/>
            </a:pPr>
            <a:r>
              <a:rPr lang="en-CA" sz="3600" dirty="0"/>
              <a:t>hoe</a:t>
            </a:r>
          </a:p>
          <a:p>
            <a:pPr algn="ctr">
              <a:spcBef>
                <a:spcPts val="864"/>
              </a:spcBef>
              <a:buNone/>
            </a:pPr>
            <a:r>
              <a:rPr lang="en-CA" sz="3600" dirty="0"/>
              <a:t>weed</a:t>
            </a:r>
          </a:p>
          <a:p>
            <a:pPr algn="ctr">
              <a:spcBef>
                <a:spcPts val="864"/>
              </a:spcBef>
              <a:buNone/>
            </a:pPr>
            <a:r>
              <a:rPr lang="en-CA" sz="3600" dirty="0"/>
              <a:t>stick</a:t>
            </a:r>
          </a:p>
          <a:p>
            <a:pPr algn="ctr">
              <a:spcBef>
                <a:spcPts val="864"/>
              </a:spcBef>
              <a:buNone/>
            </a:pPr>
            <a:r>
              <a:rPr lang="en-CA" sz="3600" dirty="0"/>
              <a:t>mug</a:t>
            </a:r>
          </a:p>
          <a:p>
            <a:pPr algn="ctr">
              <a:spcBef>
                <a:spcPts val="864"/>
              </a:spcBef>
              <a:buNone/>
            </a:pPr>
            <a:r>
              <a:rPr lang="en-CA" sz="3600" dirty="0"/>
              <a:t>rock</a:t>
            </a:r>
            <a:endParaRPr lang="en-CA" sz="4000" dirty="0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143372" y="200024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CA" sz="3600" dirty="0"/>
              <a:t>kitchen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CA" sz="3600" dirty="0"/>
              <a:t>draft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CA" sz="3600" dirty="0"/>
              <a:t>knife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CA" sz="3600" dirty="0"/>
              <a:t>bottle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CA" sz="3600" dirty="0"/>
              <a:t>pot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CA" sz="4000" dirty="0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71472" y="5572140"/>
            <a:ext cx="3711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Alcohol Homographs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284663" y="5589588"/>
            <a:ext cx="4216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Marijuana Homographs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747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Associations and risk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44291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86313" y="1785926"/>
          <a:ext cx="4000529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5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Teen brains are different</a:t>
            </a: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07978"/>
            <a:ext cx="4536504" cy="519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Impulsivity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5797878" cy="445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1714488"/>
            <a:ext cx="2664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What helps?</a:t>
            </a:r>
          </a:p>
          <a:p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Improved control and decision-making skills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Future plans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9262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580" y="4365104"/>
            <a:ext cx="2060096" cy="20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2676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08720"/>
            <a:ext cx="3790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Violence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5400684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0760" y="2428868"/>
            <a:ext cx="28575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What helps?</a:t>
            </a:r>
          </a:p>
          <a:p>
            <a:endParaRPr lang="en-CA" sz="32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Attention and support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Activities that support coping with the impacts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you should talk</a:t>
            </a:r>
            <a:r>
              <a:rPr lang="en-US" baseline="0" dirty="0" smtClean="0"/>
              <a:t> to them</a:t>
            </a:r>
          </a:p>
          <a:p>
            <a:r>
              <a:rPr lang="en-US" baseline="0" dirty="0" smtClean="0"/>
              <a:t>What you say and do matters</a:t>
            </a:r>
          </a:p>
          <a:p>
            <a:r>
              <a:rPr lang="en-US" dirty="0" smtClean="0"/>
              <a:t>Why teens are different</a:t>
            </a:r>
            <a:endParaRPr lang="en-US" baseline="0" dirty="0" smtClean="0"/>
          </a:p>
          <a:p>
            <a:r>
              <a:rPr lang="en-US" baseline="0" dirty="0" smtClean="0"/>
              <a:t>What to say and do</a:t>
            </a:r>
          </a:p>
          <a:p>
            <a:r>
              <a:rPr lang="en-US" baseline="0" dirty="0" smtClean="0"/>
              <a:t>How and when to say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can we do:</a:t>
            </a:r>
            <a:br>
              <a:rPr lang="en-US" sz="4000"/>
            </a:br>
            <a:r>
              <a:rPr lang="en-US" sz="4000"/>
              <a:t>Just say no?</a:t>
            </a:r>
          </a:p>
        </p:txBody>
      </p:sp>
      <p:pic>
        <p:nvPicPr>
          <p:cNvPr id="281604" name="Picture 4" descr="smoke_eat_dr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924175"/>
            <a:ext cx="1325563" cy="1944688"/>
          </a:xfrm>
          <a:prstGeom prst="rect">
            <a:avLst/>
          </a:prstGeom>
          <a:noFill/>
        </p:spPr>
      </p:pic>
      <p:pic>
        <p:nvPicPr>
          <p:cNvPr id="281605" name="Picture 5" descr="no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52963"/>
            <a:ext cx="1420812" cy="1439862"/>
          </a:xfrm>
          <a:prstGeom prst="rect">
            <a:avLst/>
          </a:prstGeom>
          <a:noFill/>
        </p:spPr>
      </p:pic>
      <p:pic>
        <p:nvPicPr>
          <p:cNvPr id="281606" name="Picture 6" descr="P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844675"/>
            <a:ext cx="1139825" cy="1655763"/>
          </a:xfrm>
          <a:prstGeom prst="rect">
            <a:avLst/>
          </a:prstGeom>
          <a:noFill/>
        </p:spPr>
      </p:pic>
      <p:pic>
        <p:nvPicPr>
          <p:cNvPr id="281607" name="Picture 7" descr="no_drugs_small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268413"/>
            <a:ext cx="1279525" cy="1296987"/>
          </a:xfrm>
          <a:prstGeom prst="rect">
            <a:avLst/>
          </a:prstGeom>
          <a:noFill/>
        </p:spPr>
      </p:pic>
      <p:pic>
        <p:nvPicPr>
          <p:cNvPr id="281608" name="Picture 8" descr="p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924175"/>
            <a:ext cx="1035050" cy="1081088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" name="Picture 4" descr="cartoo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1844824"/>
            <a:ext cx="4057650" cy="48768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2663825" cy="6048375"/>
          </a:xfrm>
        </p:spPr>
        <p:txBody>
          <a:bodyPr/>
          <a:lstStyle/>
          <a:p>
            <a:r>
              <a:rPr lang="en-US" sz="4000" dirty="0"/>
              <a:t>Mixed </a:t>
            </a:r>
            <a:br>
              <a:rPr lang="en-US" sz="4000" dirty="0"/>
            </a:br>
            <a:r>
              <a:rPr lang="en-US" sz="4000" dirty="0"/>
              <a:t>messages: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We need</a:t>
            </a:r>
            <a:br>
              <a:rPr lang="en-US" sz="4000" dirty="0"/>
            </a:br>
            <a:r>
              <a:rPr lang="en-US" sz="4000" dirty="0"/>
              <a:t>to tell them </a:t>
            </a:r>
            <a:br>
              <a:rPr lang="en-US" sz="4000" dirty="0"/>
            </a:br>
            <a:r>
              <a:rPr lang="en-US" sz="4000" dirty="0"/>
              <a:t>more than what not to do!</a:t>
            </a:r>
          </a:p>
        </p:txBody>
      </p:sp>
      <p:pic>
        <p:nvPicPr>
          <p:cNvPr id="282627" name="Picture 3" descr="ta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67063" y="549275"/>
            <a:ext cx="5976937" cy="52847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lang="en-US" sz="3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to say and do: six simple rules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en-US" u="sng" dirty="0" smtClean="0"/>
              <a:t>low risk</a:t>
            </a:r>
            <a:r>
              <a:rPr lang="en-US" dirty="0" smtClean="0"/>
              <a:t>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clear </a:t>
            </a:r>
            <a:r>
              <a:rPr lang="en-US" u="sng" dirty="0" smtClean="0"/>
              <a:t>no substance use </a:t>
            </a:r>
            <a:r>
              <a:rPr lang="en-US" dirty="0" smtClean="0"/>
              <a:t>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Monitor</a:t>
            </a:r>
            <a:r>
              <a:rPr lang="en-US" dirty="0" smtClean="0"/>
              <a:t>: Ask about </a:t>
            </a:r>
            <a:r>
              <a:rPr lang="en-US" u="sng" dirty="0" smtClean="0"/>
              <a:t>where</a:t>
            </a:r>
            <a:r>
              <a:rPr lang="en-US" dirty="0" smtClean="0"/>
              <a:t> they are going, </a:t>
            </a:r>
            <a:r>
              <a:rPr lang="en-US" u="sng" dirty="0" smtClean="0"/>
              <a:t>who</a:t>
            </a:r>
            <a:r>
              <a:rPr lang="en-US" dirty="0" smtClean="0"/>
              <a:t> they are going with, and </a:t>
            </a:r>
            <a:r>
              <a:rPr lang="en-US" u="sng" dirty="0" smtClean="0"/>
              <a:t>what</a:t>
            </a:r>
            <a:r>
              <a:rPr lang="en-US" dirty="0" smtClean="0"/>
              <a:t> the are going to do.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</a:t>
            </a:r>
            <a:r>
              <a:rPr lang="en-US" u="sng" dirty="0" smtClean="0"/>
              <a:t>supportive</a:t>
            </a:r>
            <a:r>
              <a:rPr lang="en-US" dirty="0" smtClean="0"/>
              <a:t>; listen and empathize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the </a:t>
            </a:r>
            <a:r>
              <a:rPr lang="en-US" u="sng" dirty="0" smtClean="0"/>
              <a:t>risks</a:t>
            </a:r>
            <a:r>
              <a:rPr lang="en-US" u="none" dirty="0" smtClean="0"/>
              <a:t> </a:t>
            </a:r>
            <a:r>
              <a:rPr lang="en-US" dirty="0" smtClean="0"/>
              <a:t>and encourage </a:t>
            </a:r>
            <a:r>
              <a:rPr lang="en-US" u="sng" dirty="0" smtClean="0"/>
              <a:t>healthy alternatives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Accept mistakes</a:t>
            </a:r>
            <a:r>
              <a:rPr lang="en-US" dirty="0" smtClean="0"/>
              <a:t> as learning experiences; recognize their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298700"/>
          </a:xfrm>
        </p:spPr>
        <p:txBody>
          <a:bodyPr>
            <a:normAutofit/>
          </a:bodyPr>
          <a:lstStyle/>
          <a:p>
            <a:r>
              <a:rPr lang="en-CA" sz="5400" dirty="0" smtClean="0"/>
              <a:t>Parent and peer influences</a:t>
            </a:r>
            <a:br>
              <a:rPr lang="en-CA" sz="5400" dirty="0" smtClean="0"/>
            </a:br>
            <a:endParaRPr lang="en-CA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038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212996" name="Picture 4" descr="laboratory peer press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988840"/>
            <a:ext cx="6427518" cy="4674099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good role model</a:t>
            </a:r>
            <a:endParaRPr lang="en-CA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7306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4088" y="19888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drink, drink moderately!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0851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smoke, quit or at least don’t smoke in front of your children</a:t>
            </a:r>
            <a:endParaRPr lang="en-CA" dirty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Parental style: which style is most effective? </a:t>
            </a:r>
            <a:endParaRPr lang="en-CA" sz="3600" dirty="0"/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405856"/>
            <a:ext cx="4286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6165304"/>
            <a:ext cx="6688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It is how you say no that is important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Set </a:t>
            </a:r>
            <a:r>
              <a:rPr lang="en-US" sz="4000" u="sng" dirty="0" smtClean="0"/>
              <a:t>clear expectations</a:t>
            </a:r>
            <a:r>
              <a:rPr lang="en-US" sz="4000" dirty="0" smtClean="0"/>
              <a:t> of no substance use</a:t>
            </a:r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Monitor, but don’t meddle</a:t>
            </a:r>
            <a:endParaRPr lang="en-CA" dirty="0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524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3744416" cy="24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Parent-Child Balance</a:t>
            </a:r>
            <a:endParaRPr lang="en-US" dirty="0"/>
          </a:p>
        </p:txBody>
      </p:sp>
      <p:pic>
        <p:nvPicPr>
          <p:cNvPr id="4100" name="Picture 4" descr="MCj02971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844675"/>
            <a:ext cx="6553200" cy="4176713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08625" y="5157788"/>
            <a:ext cx="3240088" cy="341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Independent Decision Making</a:t>
            </a:r>
            <a:endParaRPr lang="en-US" sz="16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31913" y="5157788"/>
            <a:ext cx="2376487" cy="341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Parental Expectations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baseline="0" dirty="0" smtClean="0"/>
              <a:t>Supporting</a:t>
            </a:r>
            <a:r>
              <a:rPr lang="en-CA" sz="3200" dirty="0" smtClean="0"/>
              <a:t> alternatives that meet </a:t>
            </a:r>
            <a:r>
              <a:rPr lang="en-CA" sz="3200" baseline="0" dirty="0" smtClean="0"/>
              <a:t>their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Reducing impulsive decisions</a:t>
            </a:r>
          </a:p>
          <a:p>
            <a:pPr lvl="1"/>
            <a:r>
              <a:rPr lang="en-US" dirty="0" smtClean="0"/>
              <a:t>Help them to develop future plans and think about the consequences of their actions</a:t>
            </a:r>
            <a:endParaRPr lang="en-CA" dirty="0" smtClean="0"/>
          </a:p>
          <a:p>
            <a:r>
              <a:rPr lang="en-CA" dirty="0" smtClean="0"/>
              <a:t>Alternative sources of reward (sensation seeking)</a:t>
            </a:r>
          </a:p>
          <a:p>
            <a:pPr lvl="1"/>
            <a:r>
              <a:rPr lang="en-US" dirty="0" smtClean="0"/>
              <a:t>Help them develop interests that are rewarding</a:t>
            </a:r>
            <a:endParaRPr lang="en-CA" dirty="0" smtClean="0"/>
          </a:p>
          <a:p>
            <a:r>
              <a:rPr lang="en-CA" dirty="0" smtClean="0"/>
              <a:t>Activities and supports for dealing with the effects of trauma, neglect, hopelessness, and anxiety</a:t>
            </a:r>
          </a:p>
          <a:p>
            <a:pPr lvl="1"/>
            <a:r>
              <a:rPr lang="en-US" dirty="0" smtClean="0"/>
              <a:t>Social support and activities</a:t>
            </a:r>
          </a:p>
          <a:p>
            <a:pPr lvl="1"/>
            <a:r>
              <a:rPr lang="en-US" dirty="0" smtClean="0"/>
              <a:t>Encourage them to verbally express emotions</a:t>
            </a:r>
            <a:endParaRPr lang="en-CA" dirty="0" smtClean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2466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you should talk</a:t>
            </a: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them about drugs and alcohol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potential dangers and negative outcomes to using substances</a:t>
            </a:r>
          </a:p>
          <a:p>
            <a:r>
              <a:rPr lang="en-US" dirty="0" smtClean="0"/>
              <a:t>Difficult time of physical, emotional, social, and neurological transitions</a:t>
            </a:r>
          </a:p>
          <a:p>
            <a:endParaRPr lang="en-US" dirty="0" smtClean="0"/>
          </a:p>
          <a:p>
            <a:r>
              <a:rPr lang="en-US" dirty="0" smtClean="0"/>
              <a:t>They need guidance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Group 2"/>
          <p:cNvGraphicFramePr>
            <a:graphicFrameLocks noGrp="1"/>
          </p:cNvGraphicFramePr>
          <p:nvPr/>
        </p:nvGraphicFramePr>
        <p:xfrm>
          <a:off x="611560" y="1510165"/>
          <a:ext cx="8208962" cy="4078224"/>
        </p:xfrm>
        <a:graphic>
          <a:graphicData uri="http://schemas.openxmlformats.org/drawingml/2006/table">
            <a:tbl>
              <a:tblPr/>
              <a:tblGrid>
                <a:gridCol w="1944216"/>
                <a:gridCol w="3600772"/>
                <a:gridCol w="2663974"/>
              </a:tblGrid>
              <a:tr h="54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 Expectancy</a:t>
                      </a:r>
                      <a:endParaRPr kumimoji="0" lang="en-C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what’s wrong with that?</a:t>
                      </a:r>
                      <a:endParaRPr kumimoji="0" lang="en-C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else could you do?</a:t>
                      </a:r>
                      <a:endParaRPr kumimoji="0" lang="en-CA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Have fun</a:t>
                      </a:r>
                      <a:endParaRPr kumimoji="0" lang="en-C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Artificial high that prevents enjoyment of other things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Replace with safer and healthier choices for having fun</a:t>
                      </a:r>
                      <a:endParaRPr kumimoji="0" lang="en-C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Feel sexier</a:t>
                      </a:r>
                      <a:endParaRPr kumimoji="0" lang="en-CA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how others see you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 judgement – embarrassment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Regret actions</a:t>
                      </a:r>
                      <a:endParaRPr kumimoji="0" lang="en-C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?????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Relax </a:t>
                      </a:r>
                      <a:endParaRPr kumimoji="0" lang="en-CA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Actually makes things worse</a:t>
                      </a:r>
                      <a:endParaRPr kumimoji="0" lang="en-CA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Replace with more effective ways of relaxing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Talk more easily</a:t>
                      </a:r>
                      <a:endParaRPr kumimoji="0" lang="en-CA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 stupid things that you will regret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?????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532" name="Rectangle 28"/>
          <p:cNvSpPr>
            <a:spLocks noChangeArrowheads="1"/>
          </p:cNvSpPr>
          <p:nvPr/>
        </p:nvSpPr>
        <p:spPr bwMode="auto">
          <a:xfrm>
            <a:off x="395288" y="5916682"/>
            <a:ext cx="8281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else could you do is an exercise for the youth, ask questions, </a:t>
            </a:r>
          </a:p>
          <a:p>
            <a:pPr eaLnBrk="0" hangingPunct="0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but be ready to help answer with healthy alternatives that they would like.</a:t>
            </a:r>
            <a:endParaRPr lang="en-CA" sz="4000" b="1" dirty="0">
              <a:latin typeface="Times New Roman" pitchFamily="18" charset="0"/>
            </a:endParaRPr>
          </a:p>
        </p:txBody>
      </p:sp>
      <p:sp>
        <p:nvSpPr>
          <p:cNvPr id="277533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State the  risks and encourage alternatives</a:t>
            </a:r>
            <a:endParaRPr lang="en-US" sz="2800" dirty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14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</a:rPr>
              <a:t>Simple message: normative feedback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486400"/>
          </a:xfrm>
          <a:noFill/>
          <a:ln/>
        </p:spPr>
        <p:txBody>
          <a:bodyPr>
            <a:normAutofit/>
          </a:bodyPr>
          <a:lstStyle/>
          <a:p>
            <a:pPr marL="279400" indent="-279400">
              <a:lnSpc>
                <a:spcPct val="140000"/>
              </a:lnSpc>
            </a:pPr>
            <a:r>
              <a:rPr lang="en-CA" sz="2000" b="1" dirty="0" smtClean="0"/>
              <a:t>Teens often overestimate how many and how much others are doing</a:t>
            </a:r>
          </a:p>
          <a:p>
            <a:pPr marL="279400" indent="-279400">
              <a:lnSpc>
                <a:spcPct val="140000"/>
              </a:lnSpc>
            </a:pPr>
            <a:endParaRPr lang="en-US" sz="2000" b="1" dirty="0" smtClean="0"/>
          </a:p>
          <a:p>
            <a:pPr marL="279400" indent="-279400">
              <a:lnSpc>
                <a:spcPct val="140000"/>
              </a:lnSpc>
            </a:pPr>
            <a:endParaRPr lang="en-US" sz="2000" b="1" dirty="0" smtClean="0"/>
          </a:p>
          <a:p>
            <a:pPr marL="279400" indent="-279400">
              <a:lnSpc>
                <a:spcPct val="140000"/>
              </a:lnSpc>
            </a:pPr>
            <a:endParaRPr lang="en-US" sz="2000" b="1" dirty="0" smtClean="0"/>
          </a:p>
          <a:p>
            <a:pPr marL="279400" indent="-279400">
              <a:lnSpc>
                <a:spcPct val="140000"/>
              </a:lnSpc>
            </a:pPr>
            <a:endParaRPr lang="en-US" sz="2000" b="1" dirty="0" smtClean="0"/>
          </a:p>
          <a:p>
            <a:pPr marL="279400" indent="-279400">
              <a:lnSpc>
                <a:spcPct val="140000"/>
              </a:lnSpc>
            </a:pPr>
            <a:endParaRPr lang="en-US" sz="2000" b="1" dirty="0" smtClean="0"/>
          </a:p>
          <a:p>
            <a:pPr marL="279400" indent="-279400">
              <a:lnSpc>
                <a:spcPct val="140000"/>
              </a:lnSpc>
            </a:pPr>
            <a:endParaRPr lang="en-US" sz="2000" b="1" dirty="0" smtClean="0"/>
          </a:p>
          <a:p>
            <a:pPr marL="279400" indent="-279400">
              <a:lnSpc>
                <a:spcPct val="140000"/>
              </a:lnSpc>
            </a:pPr>
            <a:r>
              <a:rPr lang="en-US" sz="2000" b="1" dirty="0" smtClean="0"/>
              <a:t>If your teen suggests that a lot of other people are doing something risky, then a simple message that says “Actually the research  shows that very few students do ….”</a:t>
            </a:r>
            <a:endParaRPr lang="en-CA" sz="2000" b="1" dirty="0"/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2267744" y="2060848"/>
          <a:ext cx="5105400" cy="3276600"/>
        </p:xfrm>
        <a:graphic>
          <a:graphicData uri="http://schemas.openxmlformats.org/presentationml/2006/ole">
            <p:oleObj spid="_x0000_s77826" name="Chart" r:id="rId4" imgW="4438555" imgH="2724340" progId="MSGraph.Chart.8">
              <p:embed followColorScheme="full"/>
            </p:oleObj>
          </a:graphicData>
        </a:graphic>
      </p:graphicFrame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2267744" y="1988840"/>
            <a:ext cx="525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2200" b="1" dirty="0">
                <a:solidFill>
                  <a:schemeClr val="accent1"/>
                </a:solidFill>
                <a:latin typeface="Arial" pitchFamily="34" charset="0"/>
              </a:rPr>
              <a:t>Frequency of Marijuana in a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04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oleChartEl type="ptIn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04">
                                            <p:oleChartEl type="ptIn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oleChartEl type="ptIn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6004">
                                            <p:oleChartEl type="ptIn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oleChartEl type="ptIn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6004">
                                            <p:oleChartEl type="ptIn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  <p:bldOleChart spid="256004" grpId="0" bld="seriesEl"/>
      <p:bldP spid="2560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 forgiving, but be aware! </a:t>
            </a:r>
            <a:b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Stages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Initiation 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0" y="2492375"/>
            <a:ext cx="8772525" cy="3052763"/>
            <a:chOff x="2000" y="4520"/>
            <a:chExt cx="13460" cy="4685"/>
          </a:xfrm>
        </p:grpSpPr>
        <p:sp>
          <p:nvSpPr>
            <p:cNvPr id="165894" name="AutoShape 6"/>
            <p:cNvSpPr>
              <a:spLocks noChangeAspect="1" noChangeArrowheads="1"/>
            </p:cNvSpPr>
            <p:nvPr/>
          </p:nvSpPr>
          <p:spPr bwMode="auto">
            <a:xfrm>
              <a:off x="2000" y="4520"/>
              <a:ext cx="13460" cy="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895" name="Text Box 7"/>
            <p:cNvSpPr txBox="1">
              <a:spLocks noChangeArrowheads="1"/>
            </p:cNvSpPr>
            <p:nvPr/>
          </p:nvSpPr>
          <p:spPr bwMode="auto">
            <a:xfrm>
              <a:off x="2520" y="5084"/>
              <a:ext cx="1620" cy="1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Non-use</a:t>
              </a:r>
            </a:p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896" name="Text Box 8"/>
            <p:cNvSpPr txBox="1">
              <a:spLocks noChangeArrowheads="1"/>
            </p:cNvSpPr>
            <p:nvPr/>
          </p:nvSpPr>
          <p:spPr bwMode="auto">
            <a:xfrm>
              <a:off x="4680" y="5084"/>
              <a:ext cx="1620" cy="1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Intend to use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6840" y="5084"/>
              <a:ext cx="1620" cy="1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Experimental use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898" name="Text Box 10"/>
            <p:cNvSpPr txBox="1">
              <a:spLocks noChangeArrowheads="1"/>
            </p:cNvSpPr>
            <p:nvPr/>
          </p:nvSpPr>
          <p:spPr bwMode="auto">
            <a:xfrm>
              <a:off x="9000" y="5084"/>
              <a:ext cx="1620" cy="1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endParaRPr lang="en-US" sz="1200">
                <a:solidFill>
                  <a:srgbClr val="000000"/>
                </a:solidFill>
              </a:endParaRPr>
            </a:p>
            <a:p>
              <a:r>
                <a:rPr lang="en-US" sz="1200">
                  <a:solidFill>
                    <a:srgbClr val="000000"/>
                  </a:solidFill>
                </a:rPr>
                <a:t>Regular non-problem use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899" name="Text Box 11"/>
            <p:cNvSpPr txBox="1">
              <a:spLocks noChangeArrowheads="1"/>
            </p:cNvSpPr>
            <p:nvPr/>
          </p:nvSpPr>
          <p:spPr bwMode="auto">
            <a:xfrm>
              <a:off x="11160" y="5084"/>
              <a:ext cx="1620" cy="1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Substance abuse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900" name="Text Box 12"/>
            <p:cNvSpPr txBox="1">
              <a:spLocks noChangeArrowheads="1"/>
            </p:cNvSpPr>
            <p:nvPr/>
          </p:nvSpPr>
          <p:spPr bwMode="auto">
            <a:xfrm>
              <a:off x="13320" y="5084"/>
              <a:ext cx="1620" cy="1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Substance dependence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5901" name="Line 13"/>
            <p:cNvSpPr>
              <a:spLocks noChangeShapeType="1"/>
            </p:cNvSpPr>
            <p:nvPr/>
          </p:nvSpPr>
          <p:spPr bwMode="auto">
            <a:xfrm>
              <a:off x="4140" y="577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02" name="Line 14"/>
            <p:cNvSpPr>
              <a:spLocks noChangeShapeType="1"/>
            </p:cNvSpPr>
            <p:nvPr/>
          </p:nvSpPr>
          <p:spPr bwMode="auto">
            <a:xfrm>
              <a:off x="8460" y="577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03" name="Line 15"/>
            <p:cNvSpPr>
              <a:spLocks noChangeShapeType="1"/>
            </p:cNvSpPr>
            <p:nvPr/>
          </p:nvSpPr>
          <p:spPr bwMode="auto">
            <a:xfrm>
              <a:off x="6300" y="580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04" name="Line 16"/>
            <p:cNvSpPr>
              <a:spLocks noChangeShapeType="1"/>
            </p:cNvSpPr>
            <p:nvPr/>
          </p:nvSpPr>
          <p:spPr bwMode="auto">
            <a:xfrm>
              <a:off x="12780" y="577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05" name="Line 17"/>
            <p:cNvSpPr>
              <a:spLocks noChangeShapeType="1"/>
            </p:cNvSpPr>
            <p:nvPr/>
          </p:nvSpPr>
          <p:spPr bwMode="auto">
            <a:xfrm>
              <a:off x="10620" y="577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06" name="Text Box 18"/>
            <p:cNvSpPr txBox="1">
              <a:spLocks noChangeArrowheads="1"/>
            </p:cNvSpPr>
            <p:nvPr/>
          </p:nvSpPr>
          <p:spPr bwMode="auto">
            <a:xfrm>
              <a:off x="4320" y="7605"/>
              <a:ext cx="2880" cy="1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Universal Prevention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907" name="Text Box 19"/>
            <p:cNvSpPr txBox="1">
              <a:spLocks noChangeArrowheads="1"/>
            </p:cNvSpPr>
            <p:nvPr/>
          </p:nvSpPr>
          <p:spPr bwMode="auto">
            <a:xfrm>
              <a:off x="8280" y="7605"/>
              <a:ext cx="2700" cy="1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Targeted Prevention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908" name="Line 20"/>
            <p:cNvSpPr>
              <a:spLocks noChangeShapeType="1"/>
            </p:cNvSpPr>
            <p:nvPr/>
          </p:nvSpPr>
          <p:spPr bwMode="auto">
            <a:xfrm flipH="1" flipV="1">
              <a:off x="3420" y="6345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09" name="Line 21"/>
            <p:cNvSpPr>
              <a:spLocks noChangeShapeType="1"/>
            </p:cNvSpPr>
            <p:nvPr/>
          </p:nvSpPr>
          <p:spPr bwMode="auto">
            <a:xfrm flipH="1" flipV="1">
              <a:off x="5580" y="6345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0" name="Line 22"/>
            <p:cNvSpPr>
              <a:spLocks noChangeShapeType="1"/>
            </p:cNvSpPr>
            <p:nvPr/>
          </p:nvSpPr>
          <p:spPr bwMode="auto">
            <a:xfrm rot="5400000" flipH="1" flipV="1">
              <a:off x="6120" y="6345"/>
              <a:ext cx="12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1" name="Line 23"/>
            <p:cNvSpPr>
              <a:spLocks noChangeShapeType="1"/>
            </p:cNvSpPr>
            <p:nvPr/>
          </p:nvSpPr>
          <p:spPr bwMode="auto">
            <a:xfrm flipH="1" flipV="1">
              <a:off x="7920" y="6345"/>
              <a:ext cx="12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2" name="Line 24"/>
            <p:cNvSpPr>
              <a:spLocks noChangeShapeType="1"/>
            </p:cNvSpPr>
            <p:nvPr/>
          </p:nvSpPr>
          <p:spPr bwMode="auto">
            <a:xfrm flipV="1">
              <a:off x="10080" y="6381"/>
              <a:ext cx="1620" cy="1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3" name="Line 25"/>
            <p:cNvSpPr>
              <a:spLocks noChangeShapeType="1"/>
            </p:cNvSpPr>
            <p:nvPr/>
          </p:nvSpPr>
          <p:spPr bwMode="auto">
            <a:xfrm flipV="1">
              <a:off x="9720" y="6345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4" name="Line 26"/>
            <p:cNvSpPr>
              <a:spLocks noChangeShapeType="1"/>
            </p:cNvSpPr>
            <p:nvPr/>
          </p:nvSpPr>
          <p:spPr bwMode="auto">
            <a:xfrm flipV="1">
              <a:off x="14040" y="454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5" name="Line 27"/>
            <p:cNvSpPr>
              <a:spLocks noChangeShapeType="1"/>
            </p:cNvSpPr>
            <p:nvPr/>
          </p:nvSpPr>
          <p:spPr bwMode="auto">
            <a:xfrm flipH="1">
              <a:off x="3240" y="4545"/>
              <a:ext cx="1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6" name="Line 28"/>
            <p:cNvSpPr>
              <a:spLocks noChangeShapeType="1"/>
            </p:cNvSpPr>
            <p:nvPr/>
          </p:nvSpPr>
          <p:spPr bwMode="auto">
            <a:xfrm>
              <a:off x="3240" y="454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7" name="Line 29"/>
            <p:cNvSpPr>
              <a:spLocks noChangeShapeType="1"/>
            </p:cNvSpPr>
            <p:nvPr/>
          </p:nvSpPr>
          <p:spPr bwMode="auto">
            <a:xfrm>
              <a:off x="5580" y="454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8" name="Line 30"/>
            <p:cNvSpPr>
              <a:spLocks noChangeShapeType="1"/>
            </p:cNvSpPr>
            <p:nvPr/>
          </p:nvSpPr>
          <p:spPr bwMode="auto">
            <a:xfrm>
              <a:off x="7560" y="454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19" name="Line 31"/>
            <p:cNvSpPr>
              <a:spLocks noChangeShapeType="1"/>
            </p:cNvSpPr>
            <p:nvPr/>
          </p:nvSpPr>
          <p:spPr bwMode="auto">
            <a:xfrm>
              <a:off x="9900" y="454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20" name="Line 32"/>
            <p:cNvSpPr>
              <a:spLocks noChangeShapeType="1"/>
            </p:cNvSpPr>
            <p:nvPr/>
          </p:nvSpPr>
          <p:spPr bwMode="auto">
            <a:xfrm>
              <a:off x="11880" y="454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21" name="Text Box 33"/>
            <p:cNvSpPr txBox="1">
              <a:spLocks noChangeArrowheads="1"/>
            </p:cNvSpPr>
            <p:nvPr/>
          </p:nvSpPr>
          <p:spPr bwMode="auto">
            <a:xfrm>
              <a:off x="11700" y="7605"/>
              <a:ext cx="2700" cy="1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594" tIns="37297" rIns="74594" bIns="37297"/>
            <a:lstStyle/>
            <a:p>
              <a:pPr algn="ctr"/>
              <a:endParaRPr lang="en-US" sz="1200">
                <a:solidFill>
                  <a:srgbClr val="000000"/>
                </a:solidFill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Treatment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922" name="Line 34"/>
            <p:cNvSpPr>
              <a:spLocks noChangeShapeType="1"/>
            </p:cNvSpPr>
            <p:nvPr/>
          </p:nvSpPr>
          <p:spPr bwMode="auto">
            <a:xfrm flipV="1">
              <a:off x="13500" y="6345"/>
              <a:ext cx="7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923" name="Line 35"/>
            <p:cNvSpPr>
              <a:spLocks noChangeShapeType="1"/>
            </p:cNvSpPr>
            <p:nvPr/>
          </p:nvSpPr>
          <p:spPr bwMode="auto">
            <a:xfrm flipH="1" flipV="1">
              <a:off x="12060" y="6345"/>
              <a:ext cx="54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should you get help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Signs of dependence</a:t>
            </a:r>
          </a:p>
          <a:p>
            <a:r>
              <a:rPr lang="en-US"/>
              <a:t>Using drugs to cope with problems, anxiety or depression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and when to say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lines of </a:t>
            </a:r>
            <a:r>
              <a:rPr lang="en-US" u="sng" dirty="0" smtClean="0"/>
              <a:t>communication</a:t>
            </a:r>
            <a:r>
              <a:rPr lang="en-US" u="sng" baseline="0" dirty="0" smtClean="0"/>
              <a:t> open</a:t>
            </a:r>
          </a:p>
          <a:p>
            <a:r>
              <a:rPr lang="en-US" baseline="0" dirty="0" smtClean="0"/>
              <a:t>Watch for </a:t>
            </a:r>
            <a:r>
              <a:rPr lang="en-US" u="sng" baseline="0" dirty="0" smtClean="0"/>
              <a:t>teachable moments</a:t>
            </a:r>
          </a:p>
          <a:p>
            <a:r>
              <a:rPr lang="en-US" baseline="0" dirty="0" smtClean="0"/>
              <a:t>Be persistent, but not argumentative; </a:t>
            </a:r>
            <a:r>
              <a:rPr lang="en-US" u="sng" baseline="0" dirty="0" smtClean="0"/>
              <a:t>roll with resistance</a:t>
            </a:r>
            <a:endParaRPr lang="en-US" baseline="0" dirty="0" smtClean="0"/>
          </a:p>
          <a:p>
            <a:r>
              <a:rPr lang="en-US" dirty="0" smtClean="0"/>
              <a:t>Make </a:t>
            </a:r>
            <a:r>
              <a:rPr lang="en-US" u="sng" dirty="0" smtClean="0"/>
              <a:t>positive</a:t>
            </a:r>
            <a:r>
              <a:rPr lang="en-US" dirty="0" smtClean="0"/>
              <a:t> statements</a:t>
            </a:r>
          </a:p>
          <a:p>
            <a:pPr rtl="0" eaLnBrk="1" latinLnBrk="0" hangingPunct="1"/>
            <a:r>
              <a:rPr kumimoji="0" lang="en-US" sz="26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the truth: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don’t make things up</a:t>
            </a:r>
            <a:endParaRPr kumimoji="0" lang="en-CA" sz="2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dirty="0"/>
              <a:t>Try to speak their language</a:t>
            </a:r>
          </a:p>
        </p:txBody>
      </p:sp>
      <p:pic>
        <p:nvPicPr>
          <p:cNvPr id="276483" name="Picture 3" descr="boww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7343775" cy="50657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talk to them: teachable moments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Quiet times when the opportunity arises</a:t>
            </a:r>
          </a:p>
          <a:p>
            <a:r>
              <a:rPr lang="en-US" dirty="0"/>
              <a:t>Away from friends and siblings</a:t>
            </a:r>
          </a:p>
          <a:p>
            <a:r>
              <a:rPr lang="en-US" dirty="0"/>
              <a:t>In the car</a:t>
            </a:r>
          </a:p>
          <a:p>
            <a:r>
              <a:rPr lang="en-US" dirty="0"/>
              <a:t>Watching TV – e.g. TV </a:t>
            </a:r>
            <a:r>
              <a:rPr lang="en-US" dirty="0" smtClean="0"/>
              <a:t>commercials</a:t>
            </a:r>
          </a:p>
          <a:p>
            <a:r>
              <a:rPr lang="en-US" dirty="0" smtClean="0"/>
              <a:t>When they ask questions or make statements</a:t>
            </a:r>
          </a:p>
          <a:p>
            <a:endParaRPr lang="en-US" dirty="0" smtClean="0"/>
          </a:p>
          <a:p>
            <a:r>
              <a:rPr lang="en-US" dirty="0" smtClean="0"/>
              <a:t>For example:  </a:t>
            </a:r>
          </a:p>
          <a:p>
            <a:pPr algn="ctr">
              <a:buNone/>
            </a:pPr>
            <a:r>
              <a:rPr lang="en-US" dirty="0" smtClean="0"/>
              <a:t>“Mom did you ever use marijuana?”</a:t>
            </a:r>
          </a:p>
          <a:p>
            <a:pPr algn="ctr">
              <a:buNone/>
            </a:pPr>
            <a:r>
              <a:rPr lang="en-US" dirty="0" smtClean="0"/>
              <a:t>TV shows partying with alcohol use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64704"/>
            <a:ext cx="7572428" cy="82118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Meaningful and persuasive messages</a:t>
            </a:r>
            <a:endParaRPr lang="en-US" sz="36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2420938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“People are generally better persuaded by the reasons which they have themselves discovered than by those which have come into the mind of others. </a:t>
            </a:r>
            <a:r>
              <a:rPr lang="en-US" sz="2400" dirty="0" smtClean="0"/>
              <a:t>“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Pascal (</a:t>
            </a:r>
            <a:r>
              <a:rPr lang="en-US" sz="2400" i="1" dirty="0" err="1"/>
              <a:t>Penses</a:t>
            </a:r>
            <a:r>
              <a:rPr lang="en-US" sz="2400" i="1" dirty="0"/>
              <a:t>, </a:t>
            </a:r>
            <a:r>
              <a:rPr lang="en-US" sz="2400" dirty="0"/>
              <a:t> 1662)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3409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 positive, not negative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CA" dirty="0"/>
              <a:t>“I am not a crook”  - Richard Nixon (1972)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Thereby convincing us all that he was in fact a crook!</a:t>
            </a:r>
          </a:p>
          <a:p>
            <a:pPr>
              <a:lnSpc>
                <a:spcPct val="90000"/>
              </a:lnSpc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US" dirty="0"/>
              <a:t>Our research</a:t>
            </a:r>
            <a:r>
              <a:rPr lang="en-CA" dirty="0"/>
              <a:t> tells us why we should not give information about the myths of alcohol</a:t>
            </a:r>
            <a:r>
              <a:rPr lang="en-US" dirty="0"/>
              <a:t> or deny the positive effects of drugs and alcohol.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Rather we should contrast with facts: “I know you may  have heard things about marijuana, but did you know that marijuana use: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Messes up sex hormones – reduced testosterone in males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Increase the risk of mental illness”</a:t>
            </a:r>
          </a:p>
          <a:p>
            <a:pPr lvl="1">
              <a:lnSpc>
                <a:spcPct val="90000"/>
              </a:lnSpc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talk to kids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495800" cy="4191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Listen </a:t>
            </a:r>
            <a:r>
              <a:rPr lang="en-US" sz="2800" dirty="0" smtClean="0"/>
              <a:t>first</a:t>
            </a:r>
            <a:endParaRPr lang="en-US" sz="2800" dirty="0"/>
          </a:p>
          <a:p>
            <a:r>
              <a:rPr lang="en-US" dirty="0" smtClean="0"/>
              <a:t>Ask open-ended questions</a:t>
            </a:r>
          </a:p>
          <a:p>
            <a:r>
              <a:rPr lang="en-US" dirty="0" smtClean="0"/>
              <a:t>Give time for thought</a:t>
            </a:r>
          </a:p>
          <a:p>
            <a:r>
              <a:rPr lang="en-US" dirty="0" smtClean="0"/>
              <a:t>Be empathetic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Be prepared and tell the truth</a:t>
            </a:r>
          </a:p>
          <a:p>
            <a:pPr lvl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01732" name="Picture 4" descr="blah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981200"/>
            <a:ext cx="3421063" cy="3657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Scope of the 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They pay attention to the messenger: always tell the truth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/>
              <a:t>“</a:t>
            </a:r>
            <a:r>
              <a:rPr lang="en-CA" sz="2800"/>
              <a:t>Despite the struggling, I got through my polio shots, and now of course I’m glad I did.  But the shots </a:t>
            </a:r>
            <a:r>
              <a:rPr lang="en-CA" sz="2800" i="1"/>
              <a:t>did</a:t>
            </a:r>
            <a:r>
              <a:rPr lang="en-CA" sz="2800"/>
              <a:t> hurt.  The lesson that a lot of Boomers learned from this experience was this: Grown-ups, sometimes with the best intentions, will look you right in the eye and lie.  And they hadn’t even </a:t>
            </a:r>
            <a:r>
              <a:rPr lang="en-CA" sz="2800" i="1"/>
              <a:t>started</a:t>
            </a:r>
            <a:r>
              <a:rPr lang="en-CA" sz="2800"/>
              <a:t> talking to us about drugs.”</a:t>
            </a:r>
          </a:p>
          <a:p>
            <a:pPr>
              <a:buFont typeface="Wingdings" pitchFamily="2" charset="2"/>
              <a:buNone/>
            </a:pPr>
            <a:r>
              <a:rPr lang="en-CA" b="1" u="sng"/>
              <a:t>Dave Barry Turns 50</a:t>
            </a:r>
            <a:r>
              <a:rPr lang="en-CA"/>
              <a:t>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10673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real war on drugs is the battle for the hearts and minds of our youth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 don’t want to prevent them from taking the journey, but we do want them prepared for challenges along the way.</a:t>
            </a:r>
          </a:p>
        </p:txBody>
      </p:sp>
      <p:pic>
        <p:nvPicPr>
          <p:cNvPr id="278532" name="Picture 4" descr="wallpaper-lotrpre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1849438"/>
            <a:ext cx="4835525" cy="36274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2667000" cy="4660900"/>
          </a:xfrm>
        </p:spPr>
        <p:txBody>
          <a:bodyPr/>
          <a:lstStyle/>
          <a:p>
            <a:r>
              <a:rPr lang="en-CA" sz="6000"/>
              <a:t>Why we</a:t>
            </a:r>
            <a:br>
              <a:rPr lang="en-CA" sz="6000"/>
            </a:br>
            <a:r>
              <a:rPr lang="en-CA" sz="6000"/>
              <a:t>should care</a:t>
            </a: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>
            <p:ph idx="1"/>
          </p:nvPr>
        </p:nvGraphicFramePr>
        <p:xfrm>
          <a:off x="3368675" y="0"/>
          <a:ext cx="5454650" cy="6858000"/>
        </p:xfrm>
        <a:graphic>
          <a:graphicData uri="http://schemas.openxmlformats.org/presentationml/2006/ole">
            <p:oleObj spid="_x0000_s120834" name="Photo Editor Photo" r:id="rId3" imgW="9495238" imgH="1194601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Early and heavy alcohol use is correlated with many negative outcomes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400" b="1"/>
              <a:t>Health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Aches and pains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Accidents 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Hospitalization</a:t>
            </a:r>
          </a:p>
          <a:p>
            <a:pPr>
              <a:lnSpc>
                <a:spcPct val="80000"/>
              </a:lnSpc>
            </a:pPr>
            <a:r>
              <a:rPr lang="en-CA" sz="2400" b="1"/>
              <a:t>Violence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Victim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Perpetrator 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Various kinds</a:t>
            </a:r>
          </a:p>
          <a:p>
            <a:pPr lvl="2">
              <a:lnSpc>
                <a:spcPct val="80000"/>
              </a:lnSpc>
            </a:pPr>
            <a:r>
              <a:rPr lang="en-CA" sz="1800" b="1"/>
              <a:t>Bullying</a:t>
            </a:r>
          </a:p>
          <a:p>
            <a:pPr lvl="2">
              <a:lnSpc>
                <a:spcPct val="80000"/>
              </a:lnSpc>
            </a:pPr>
            <a:r>
              <a:rPr lang="en-CA" sz="1800" b="1"/>
              <a:t>Dating violence </a:t>
            </a:r>
          </a:p>
          <a:p>
            <a:pPr>
              <a:lnSpc>
                <a:spcPct val="80000"/>
              </a:lnSpc>
            </a:pPr>
            <a:r>
              <a:rPr lang="en-CA" sz="2400" b="1"/>
              <a:t>Sex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Early sex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Regretted sex </a:t>
            </a:r>
          </a:p>
          <a:p>
            <a:pPr lvl="1">
              <a:lnSpc>
                <a:spcPct val="80000"/>
              </a:lnSpc>
            </a:pPr>
            <a:r>
              <a:rPr lang="en-CA" sz="2000" b="1"/>
              <a:t>Sexual assault</a:t>
            </a:r>
            <a:endParaRPr lang="en-US" sz="2000" b="1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05000"/>
            <a:ext cx="4953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CA" sz="2400" b="1">
                <a:effectLst/>
              </a:rPr>
              <a:t>Problem</a:t>
            </a:r>
            <a:r>
              <a:rPr lang="en-CA" sz="2000" b="1">
                <a:effectLst/>
              </a:rPr>
              <a:t> </a:t>
            </a:r>
            <a:r>
              <a:rPr lang="en-CA" sz="2400" b="1">
                <a:effectLst/>
              </a:rPr>
              <a:t>behaviours</a:t>
            </a:r>
            <a:endParaRPr lang="en-US" sz="2000" b="1">
              <a:effectLst/>
            </a:endParaRPr>
          </a:p>
          <a:p>
            <a:pPr fontAlgn="b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endParaRPr lang="en-US" sz="2000" b="1">
              <a:effectLst/>
            </a:endParaRP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Skipped school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Stayed out all night without parent permission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Damaged property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Warned or detained by police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School detention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Stole something outside of home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Stole at home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Suspended out of school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Suspended in school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effectLst/>
              </a:rPr>
              <a:t>Ran away from home</a:t>
            </a:r>
          </a:p>
          <a:p>
            <a:pPr fontAlgn="b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CA" sz="2000" b="1">
                <a:effectLst/>
              </a:rPr>
              <a:t>Carrying weapons</a:t>
            </a:r>
            <a:endParaRPr lang="en-US" sz="2000" b="1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you say and do matters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r>
              <a:rPr lang="en-US" baseline="0" dirty="0" smtClean="0"/>
              <a:t> to external focus – peers over parents</a:t>
            </a:r>
          </a:p>
          <a:p>
            <a:r>
              <a:rPr lang="en-US" baseline="0" dirty="0" smtClean="0"/>
              <a:t>Experimentation and independence, but still need a safe haven</a:t>
            </a:r>
          </a:p>
          <a:p>
            <a:r>
              <a:rPr lang="en-US" dirty="0" smtClean="0"/>
              <a:t>Contrary to appearances they need you more than ever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How can we help youth get through these perilous times</a:t>
            </a:r>
          </a:p>
        </p:txBody>
      </p:sp>
      <p:pic>
        <p:nvPicPr>
          <p:cNvPr id="262147" name="Picture 3" descr="simeon_cautionsig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54777"/>
            <a:ext cx="8229600" cy="395020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35975" cy="1371600"/>
          </a:xfrm>
        </p:spPr>
        <p:txBody>
          <a:bodyPr/>
          <a:lstStyle/>
          <a:p>
            <a:r>
              <a:rPr lang="en-US" sz="4000" dirty="0"/>
              <a:t>How </a:t>
            </a:r>
            <a:r>
              <a:rPr lang="en-US" sz="4000" dirty="0" smtClean="0"/>
              <a:t>and when should </a:t>
            </a:r>
            <a:r>
              <a:rPr lang="en-US" sz="4000" dirty="0"/>
              <a:t>we talk to our kids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995120" cy="4114800"/>
          </a:xfrm>
        </p:spPr>
        <p:txBody>
          <a:bodyPr/>
          <a:lstStyle/>
          <a:p>
            <a:r>
              <a:rPr lang="en-US" sz="2400" dirty="0" smtClean="0"/>
              <a:t>How </a:t>
            </a:r>
            <a:r>
              <a:rPr lang="en-US" sz="2400" dirty="0"/>
              <a:t>do we best prepare our kids to face these risky decisions?</a:t>
            </a:r>
          </a:p>
          <a:p>
            <a:endParaRPr lang="en-US" sz="2400" dirty="0"/>
          </a:p>
          <a:p>
            <a:r>
              <a:rPr lang="en-US" sz="2400" dirty="0"/>
              <a:t>How many Psychologists does it take to change a light bulb?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F4E391AFD1B42A1C8C2B346F59097" ma:contentTypeVersion="1" ma:contentTypeDescription="Create a new document." ma:contentTypeScope="" ma:versionID="864f2544accb5bc29d05bc36ea276d7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03AC36-957B-4B2B-ACDC-C32E151100B3}"/>
</file>

<file path=customXml/itemProps2.xml><?xml version="1.0" encoding="utf-8"?>
<ds:datastoreItem xmlns:ds="http://schemas.openxmlformats.org/officeDocument/2006/customXml" ds:itemID="{5AF30FC9-FF4D-45DF-8D91-92FBA71369AF}"/>
</file>

<file path=customXml/itemProps3.xml><?xml version="1.0" encoding="utf-8"?>
<ds:datastoreItem xmlns:ds="http://schemas.openxmlformats.org/officeDocument/2006/customXml" ds:itemID="{6393F109-A87A-4747-A696-D88902FAA6F8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5703</TotalTime>
  <Words>1300</Words>
  <Application>Microsoft Office PowerPoint</Application>
  <PresentationFormat>On-screen Show (4:3)</PresentationFormat>
  <Paragraphs>281</Paragraphs>
  <Slides>41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Flow</vt:lpstr>
      <vt:lpstr>Photo Editor Photo</vt:lpstr>
      <vt:lpstr>CorelPhotoPaint.Image.8</vt:lpstr>
      <vt:lpstr>Chart</vt:lpstr>
      <vt:lpstr>Adolescence and Substance abuse</vt:lpstr>
      <vt:lpstr>What we will talk about</vt:lpstr>
      <vt:lpstr>Why you should talk to them about drugs and alcohol</vt:lpstr>
      <vt:lpstr>Scope of the problem</vt:lpstr>
      <vt:lpstr>Why we should care</vt:lpstr>
      <vt:lpstr>Early and heavy alcohol use is correlated with many negative outcomes</vt:lpstr>
      <vt:lpstr>What you say and do matters</vt:lpstr>
      <vt:lpstr>How can we help youth get through these perilous times</vt:lpstr>
      <vt:lpstr>How and when should we talk to our kids:</vt:lpstr>
      <vt:lpstr>Teens are different than adults and children</vt:lpstr>
      <vt:lpstr>Individual differences in Substance use risk and protective factors</vt:lpstr>
      <vt:lpstr>It starts here: Cognitive predictors of individual differences</vt:lpstr>
      <vt:lpstr>Memory and choice: What kind of information are important </vt:lpstr>
      <vt:lpstr>Write the first word that comes to mind after each word shown</vt:lpstr>
      <vt:lpstr>Associations and risk</vt:lpstr>
      <vt:lpstr>Teen brains are different</vt:lpstr>
      <vt:lpstr>Impulsivity</vt:lpstr>
      <vt:lpstr>Slide 18</vt:lpstr>
      <vt:lpstr>Violence</vt:lpstr>
      <vt:lpstr>What can we do: Just say no?</vt:lpstr>
      <vt:lpstr>Mixed  messages:  We need to tell them  more than what not to do!</vt:lpstr>
      <vt:lpstr>What to say and do: six simple rules</vt:lpstr>
      <vt:lpstr>Parent and peer influences </vt:lpstr>
      <vt:lpstr>Be a good role model</vt:lpstr>
      <vt:lpstr>Parental style: which style is most effective? </vt:lpstr>
      <vt:lpstr>Set clear expectations of no substance use</vt:lpstr>
      <vt:lpstr>Monitor, but don’t meddle</vt:lpstr>
      <vt:lpstr>Parent-Child Balance</vt:lpstr>
      <vt:lpstr>Supporting alternatives that meet their needs</vt:lpstr>
      <vt:lpstr>State the  risks and encourage alternatives</vt:lpstr>
      <vt:lpstr>Simple message: normative feedback</vt:lpstr>
      <vt:lpstr>Be forgiving, but be aware!  Stages of Initiation </vt:lpstr>
      <vt:lpstr>When should you get help</vt:lpstr>
      <vt:lpstr>How and when to say it</vt:lpstr>
      <vt:lpstr>Try to speak their language</vt:lpstr>
      <vt:lpstr>When to talk to them: teachable moments</vt:lpstr>
      <vt:lpstr>Meaningful and persuasive messages</vt:lpstr>
      <vt:lpstr>Be positive, not negative</vt:lpstr>
      <vt:lpstr>How to talk to kids</vt:lpstr>
      <vt:lpstr>They pay attention to the messenger: always tell the truth</vt:lpstr>
      <vt:lpstr>Conclusion</vt:lpstr>
    </vt:vector>
  </TitlesOfParts>
  <Company>UBC Okanagan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Adolescence and Substance abuse</dc:title>
  <dc:creator>Marvin Krank</dc:creator>
  <cp:lastModifiedBy>Josephine Dick</cp:lastModifiedBy>
  <cp:revision>66</cp:revision>
  <dcterms:created xsi:type="dcterms:W3CDTF">2009-10-20T20:52:43Z</dcterms:created>
  <dcterms:modified xsi:type="dcterms:W3CDTF">2011-01-27T18:30:18Z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0x010100852F4E391AFD1B42A1C8C2B346F59097</vt:lpwstr>
  </property>
</Properties>
</file>