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75" r:id="rId4"/>
    <p:sldId id="276" r:id="rId5"/>
    <p:sldId id="258" r:id="rId6"/>
    <p:sldId id="264" r:id="rId7"/>
    <p:sldId id="265" r:id="rId8"/>
    <p:sldId id="263" r:id="rId9"/>
    <p:sldId id="262" r:id="rId10"/>
    <p:sldId id="266" r:id="rId11"/>
    <p:sldId id="267" r:id="rId12"/>
    <p:sldId id="270" r:id="rId13"/>
    <p:sldId id="273" r:id="rId14"/>
    <p:sldId id="268" r:id="rId15"/>
    <p:sldId id="274" r:id="rId16"/>
    <p:sldId id="269"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2664834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1220587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3372971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323319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3161614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1337788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2686860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868014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1730644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2933142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1F2BAB-0BB4-4C9F-9C82-B8807AF7FDAD}" type="datetimeFigureOut">
              <a:rPr lang="en-CA" smtClean="0"/>
              <a:t>07/11/2014</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A5DD50C7-A2BE-4B26-9B15-05DFBD0658BC}" type="slidenum">
              <a:rPr lang="en-CA" smtClean="0"/>
              <a:t>‹#›</a:t>
            </a:fld>
            <a:endParaRPr lang="en-CA" dirty="0"/>
          </a:p>
        </p:txBody>
      </p:sp>
    </p:spTree>
    <p:extLst>
      <p:ext uri="{BB962C8B-B14F-4D97-AF65-F5344CB8AC3E}">
        <p14:creationId xmlns:p14="http://schemas.microsoft.com/office/powerpoint/2010/main" val="1708651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1F2BAB-0BB4-4C9F-9C82-B8807AF7FDAD}" type="datetimeFigureOut">
              <a:rPr lang="en-CA" smtClean="0"/>
              <a:t>07/11/2014</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D50C7-A2BE-4B26-9B15-05DFBD0658BC}" type="slidenum">
              <a:rPr lang="en-CA" smtClean="0"/>
              <a:t>‹#›</a:t>
            </a:fld>
            <a:endParaRPr lang="en-CA" dirty="0"/>
          </a:p>
        </p:txBody>
      </p:sp>
    </p:spTree>
    <p:extLst>
      <p:ext uri="{BB962C8B-B14F-4D97-AF65-F5344CB8AC3E}">
        <p14:creationId xmlns:p14="http://schemas.microsoft.com/office/powerpoint/2010/main" val="96975420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3574" y="507408"/>
            <a:ext cx="7170149" cy="2855962"/>
          </a:xfrm>
        </p:spPr>
        <p:txBody>
          <a:bodyPr/>
          <a:lstStyle/>
          <a:p>
            <a:r>
              <a:rPr lang="en-CA" dirty="0" smtClean="0"/>
              <a:t>Anxiety: The Rise in Student Self-Medication</a:t>
            </a:r>
            <a:endParaRPr lang="en-CA" dirty="0"/>
          </a:p>
        </p:txBody>
      </p:sp>
      <p:sp>
        <p:nvSpPr>
          <p:cNvPr id="3" name="Subtitle 2"/>
          <p:cNvSpPr>
            <a:spLocks noGrp="1"/>
          </p:cNvSpPr>
          <p:nvPr>
            <p:ph type="subTitle" idx="1"/>
          </p:nvPr>
        </p:nvSpPr>
        <p:spPr/>
        <p:txBody>
          <a:bodyPr>
            <a:normAutofit fontScale="77500" lnSpcReduction="20000"/>
          </a:bodyPr>
          <a:lstStyle/>
          <a:p>
            <a:r>
              <a:rPr lang="en-CA" sz="4300" dirty="0" smtClean="0"/>
              <a:t>Doug Rogers </a:t>
            </a:r>
            <a:r>
              <a:rPr lang="en-CA" sz="2400" dirty="0" smtClean="0"/>
              <a:t>M.Ed, MPE, CCADC, ICADC</a:t>
            </a:r>
          </a:p>
          <a:p>
            <a:r>
              <a:rPr lang="en-CA" sz="2400" dirty="0" smtClean="0"/>
              <a:t>Substance Abuse Prevention Counsellor</a:t>
            </a:r>
          </a:p>
          <a:p>
            <a:r>
              <a:rPr lang="en-CA" sz="2400" dirty="0" smtClean="0"/>
              <a:t>SD# 22 Vernon, BC, Canada</a:t>
            </a:r>
          </a:p>
          <a:p>
            <a:endParaRPr lang="en-CA" sz="2400" dirty="0" smtClean="0"/>
          </a:p>
          <a:p>
            <a:r>
              <a:rPr lang="en-CA" sz="2400" dirty="0" smtClean="0"/>
              <a:t>drogers@sd22.bc.ca</a:t>
            </a:r>
            <a:endParaRPr lang="en-CA" sz="2400" dirty="0"/>
          </a:p>
        </p:txBody>
      </p:sp>
    </p:spTree>
    <p:extLst>
      <p:ext uri="{BB962C8B-B14F-4D97-AF65-F5344CB8AC3E}">
        <p14:creationId xmlns:p14="http://schemas.microsoft.com/office/powerpoint/2010/main" val="40986934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lnSpcReduction="10000"/>
          </a:bodyPr>
          <a:lstStyle/>
          <a:p>
            <a:pPr marL="0" indent="0">
              <a:buNone/>
            </a:pPr>
            <a:r>
              <a:rPr lang="en-CA" dirty="0" smtClean="0"/>
              <a:t>Frequent responses from students:</a:t>
            </a:r>
          </a:p>
          <a:p>
            <a:endParaRPr lang="en-CA" dirty="0" smtClean="0"/>
          </a:p>
          <a:p>
            <a:r>
              <a:rPr lang="en-CA" dirty="0" smtClean="0"/>
              <a:t>I’m scared I will never love myself. </a:t>
            </a:r>
          </a:p>
          <a:p>
            <a:r>
              <a:rPr lang="en-CA" dirty="0" smtClean="0"/>
              <a:t>I’m scared I will lose my mom.</a:t>
            </a:r>
          </a:p>
          <a:p>
            <a:r>
              <a:rPr lang="en-CA" dirty="0" smtClean="0"/>
              <a:t> I’m scared I’ll never be successful.</a:t>
            </a:r>
          </a:p>
          <a:p>
            <a:r>
              <a:rPr lang="en-CA" dirty="0" smtClean="0"/>
              <a:t> I’m scared I’ll never be loved. </a:t>
            </a:r>
          </a:p>
          <a:p>
            <a:r>
              <a:rPr lang="en-CA" dirty="0" smtClean="0"/>
              <a:t>I’m scared </a:t>
            </a:r>
            <a:r>
              <a:rPr lang="en-CA" dirty="0"/>
              <a:t>I</a:t>
            </a:r>
            <a:r>
              <a:rPr lang="en-CA" dirty="0" smtClean="0"/>
              <a:t> won’t be successful.</a:t>
            </a:r>
          </a:p>
          <a:p>
            <a:r>
              <a:rPr lang="en-CA" dirty="0" smtClean="0"/>
              <a:t>Some were worried they’ll disappoint their families, others feel pressure from themselves, the school, and the media.</a:t>
            </a:r>
          </a:p>
          <a:p>
            <a:endParaRPr lang="en-CA" dirty="0"/>
          </a:p>
        </p:txBody>
      </p:sp>
    </p:spTree>
    <p:extLst>
      <p:ext uri="{BB962C8B-B14F-4D97-AF65-F5344CB8AC3E}">
        <p14:creationId xmlns:p14="http://schemas.microsoft.com/office/powerpoint/2010/main" val="4251425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76672"/>
            <a:ext cx="8229600" cy="5832648"/>
          </a:xfrm>
        </p:spPr>
        <p:txBody>
          <a:bodyPr>
            <a:normAutofit fontScale="92500" lnSpcReduction="10000"/>
          </a:bodyPr>
          <a:lstStyle/>
          <a:p>
            <a:pPr marL="0" indent="0" algn="ctr">
              <a:buNone/>
            </a:pPr>
            <a:r>
              <a:rPr lang="en-CA" sz="4000" u="sng" dirty="0" smtClean="0">
                <a:effectLst/>
              </a:rPr>
              <a:t>California Data:</a:t>
            </a:r>
          </a:p>
          <a:p>
            <a:endParaRPr lang="en-CA" dirty="0"/>
          </a:p>
          <a:p>
            <a:r>
              <a:rPr lang="en-CA" dirty="0" smtClean="0">
                <a:effectLst/>
              </a:rPr>
              <a:t>Statistics from the National Institute of Mental Health indicate that the incidence of teen mental illness was stable for 10 years through the early 2000s, according to the latest data available (2010). </a:t>
            </a:r>
          </a:p>
          <a:p>
            <a:endParaRPr lang="en-CA" dirty="0"/>
          </a:p>
          <a:p>
            <a:r>
              <a:rPr lang="en-CA" dirty="0" smtClean="0">
                <a:effectLst/>
              </a:rPr>
              <a:t>Data shows that 25 percent of teens have suffered anxiety at some time in their lives, 11.2 percent major depression and 2.4 percent agoraphobia.</a:t>
            </a:r>
            <a:endParaRPr lang="en-CA" dirty="0"/>
          </a:p>
        </p:txBody>
      </p:sp>
    </p:spTree>
    <p:extLst>
      <p:ext uri="{BB962C8B-B14F-4D97-AF65-F5344CB8AC3E}">
        <p14:creationId xmlns:p14="http://schemas.microsoft.com/office/powerpoint/2010/main" val="2233149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CA" u="sng" dirty="0" smtClean="0"/>
              <a:t>Drug use as a coping mechanism</a:t>
            </a:r>
            <a:endParaRPr lang="en-CA" u="sng" dirty="0"/>
          </a:p>
        </p:txBody>
      </p:sp>
      <p:sp>
        <p:nvSpPr>
          <p:cNvPr id="3" name="Content Placeholder 2"/>
          <p:cNvSpPr>
            <a:spLocks noGrp="1"/>
          </p:cNvSpPr>
          <p:nvPr>
            <p:ph idx="1"/>
          </p:nvPr>
        </p:nvSpPr>
        <p:spPr>
          <a:xfrm>
            <a:off x="457200" y="1124744"/>
            <a:ext cx="8229600" cy="5544616"/>
          </a:xfrm>
        </p:spPr>
        <p:txBody>
          <a:bodyPr>
            <a:normAutofit fontScale="47500" lnSpcReduction="20000"/>
          </a:bodyPr>
          <a:lstStyle/>
          <a:p>
            <a:pPr marL="0" indent="0">
              <a:buNone/>
            </a:pPr>
            <a:r>
              <a:rPr lang="en-CA" sz="3800" b="1" dirty="0" smtClean="0"/>
              <a:t>Mental Disorders, Substance Abuse Linked to Increase in ER Visits:</a:t>
            </a:r>
            <a:br>
              <a:rPr lang="en-CA" sz="3800" b="1" dirty="0" smtClean="0"/>
            </a:br>
            <a:endParaRPr lang="en-CA" sz="3800" b="1" dirty="0" smtClean="0"/>
          </a:p>
          <a:p>
            <a:r>
              <a:rPr lang="en-CA" sz="3800" dirty="0" smtClean="0"/>
              <a:t>A report from the Agency for Healthcare Research and Quality (AHRQ) finds that almost one in eight of the 95 million visits to hospital emergency departments made by adults in the United States in 2007 were due to a mental health and/or substance abuse problem. </a:t>
            </a:r>
          </a:p>
          <a:p>
            <a:endParaRPr lang="en-CA" sz="3800" dirty="0"/>
          </a:p>
          <a:p>
            <a:r>
              <a:rPr lang="en-CA" sz="3800" dirty="0" smtClean="0"/>
              <a:t>The most common reason for these visits was a mood disorder (42.7%), followed by anxiety disorders (26.1%), alcohol-related problems (22.9%), and drug disorders (17.6%). (</a:t>
            </a:r>
            <a:r>
              <a:rPr lang="en-CA" sz="3800" i="1" dirty="0" smtClean="0"/>
              <a:t>AHRQ-HCUP Statistical Brief 92. Mental Health and Substance Abuse-Related Emergency Department Visits Among Adults,</a:t>
            </a:r>
            <a:r>
              <a:rPr lang="en-CA" sz="3800" dirty="0" smtClean="0"/>
              <a:t> 2007. Released July 2010)</a:t>
            </a:r>
          </a:p>
          <a:p>
            <a:endParaRPr lang="en-CA" sz="3800" dirty="0"/>
          </a:p>
          <a:p>
            <a:r>
              <a:rPr lang="en-CA" sz="3800" dirty="0"/>
              <a:t>In recent years, the use of marijuana as an unofficial treatment of mental illnesses has been on the rise. The chemical properties of cannabis produce effects that can temporarily act as a mood enhancer, which may produce short-term relief of symptoms in disorders such as depression, bipolar disorder, and anxiety cluster disorders. The chemical composition of cannabis makes it an ideal short-term combatant of mood-related symptoms. Despite this, research indicates that long-term use of marijuana in conjunction with mental illness may lead to worsening of the disorder. </a:t>
            </a:r>
            <a:r>
              <a:rPr lang="en-CA" sz="3800" dirty="0" smtClean="0"/>
              <a:t> (Addiction Treatment Magazine, 2013).</a:t>
            </a:r>
          </a:p>
          <a:p>
            <a:endParaRPr lang="en-CA" dirty="0"/>
          </a:p>
          <a:p>
            <a:endParaRPr lang="en-CA" dirty="0" smtClean="0"/>
          </a:p>
          <a:p>
            <a:endParaRPr lang="en-CA" dirty="0"/>
          </a:p>
        </p:txBody>
      </p:sp>
    </p:spTree>
    <p:extLst>
      <p:ext uri="{BB962C8B-B14F-4D97-AF65-F5344CB8AC3E}">
        <p14:creationId xmlns:p14="http://schemas.microsoft.com/office/powerpoint/2010/main" val="2349451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u="sng" dirty="0"/>
              <a:t>Drug use as a coping mechanism</a:t>
            </a:r>
            <a:endParaRPr lang="en-CA" dirty="0"/>
          </a:p>
        </p:txBody>
      </p:sp>
      <p:sp>
        <p:nvSpPr>
          <p:cNvPr id="3" name="Content Placeholder 2"/>
          <p:cNvSpPr>
            <a:spLocks noGrp="1"/>
          </p:cNvSpPr>
          <p:nvPr>
            <p:ph idx="1"/>
          </p:nvPr>
        </p:nvSpPr>
        <p:spPr/>
        <p:txBody>
          <a:bodyPr>
            <a:normAutofit fontScale="92500" lnSpcReduction="10000"/>
          </a:bodyPr>
          <a:lstStyle/>
          <a:p>
            <a:r>
              <a:rPr lang="en-CA" dirty="0" smtClean="0"/>
              <a:t>California high </a:t>
            </a:r>
            <a:r>
              <a:rPr lang="en-CA" dirty="0"/>
              <a:t>school students’ consumption of </a:t>
            </a:r>
            <a:r>
              <a:rPr lang="en-CA" dirty="0" smtClean="0"/>
              <a:t>alcohol, tobacco </a:t>
            </a:r>
            <a:r>
              <a:rPr lang="en-CA" dirty="0"/>
              <a:t>and </a:t>
            </a:r>
            <a:r>
              <a:rPr lang="en-CA" dirty="0" smtClean="0"/>
              <a:t>illegal drugs is increasing (samhsa, 2012)</a:t>
            </a:r>
          </a:p>
          <a:p>
            <a:endParaRPr lang="en-CA" dirty="0"/>
          </a:p>
          <a:p>
            <a:r>
              <a:rPr lang="en-CA" dirty="0" smtClean="0"/>
              <a:t>In </a:t>
            </a:r>
            <a:r>
              <a:rPr lang="en-CA" dirty="0"/>
              <a:t>short, kids, like adults, use drugs to help cope with the pain of life (tobacco, alcohol, marijuana, E, </a:t>
            </a:r>
            <a:r>
              <a:rPr lang="en-CA" dirty="0" smtClean="0"/>
              <a:t>meth</a:t>
            </a:r>
            <a:r>
              <a:rPr lang="en-CA" dirty="0"/>
              <a:t>, prescription meds………)</a:t>
            </a:r>
          </a:p>
          <a:p>
            <a:endParaRPr lang="en-CA" dirty="0"/>
          </a:p>
          <a:p>
            <a:r>
              <a:rPr lang="en-CA" dirty="0"/>
              <a:t>Co-occurring illness? ( The chicken and the egg)</a:t>
            </a:r>
          </a:p>
          <a:p>
            <a:endParaRPr lang="en-CA" dirty="0"/>
          </a:p>
        </p:txBody>
      </p:sp>
    </p:spTree>
    <p:extLst>
      <p:ext uri="{BB962C8B-B14F-4D97-AF65-F5344CB8AC3E}">
        <p14:creationId xmlns:p14="http://schemas.microsoft.com/office/powerpoint/2010/main" val="3205626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normAutofit fontScale="70000" lnSpcReduction="20000"/>
          </a:bodyPr>
          <a:lstStyle/>
          <a:p>
            <a:pPr marL="0" indent="0">
              <a:buNone/>
            </a:pPr>
            <a:r>
              <a:rPr lang="en-CA" sz="4000" b="1" u="sng" dirty="0" smtClean="0"/>
              <a:t>Teen Prescription Drug Abuse (drugabuse.gov, 2014)</a:t>
            </a:r>
          </a:p>
          <a:p>
            <a:endParaRPr lang="en-CA" dirty="0" smtClean="0"/>
          </a:p>
          <a:p>
            <a:pPr marL="0" indent="0">
              <a:buNone/>
            </a:pPr>
            <a:r>
              <a:rPr lang="en-CA" dirty="0" smtClean="0"/>
              <a:t>Prescription drug abuse among teens is a significant problem affecting communities nationwide. Results from NIDA’s 2012 Monitoring the Future survey of teen drug use showed a number of worrying issues:</a:t>
            </a:r>
          </a:p>
          <a:p>
            <a:endParaRPr lang="en-CA" dirty="0" smtClean="0"/>
          </a:p>
          <a:p>
            <a:r>
              <a:rPr lang="en-CA" dirty="0" smtClean="0"/>
              <a:t>Nonmedical use of prescription drugs remains high, while teens’ perception of the risk of such abuse is low.</a:t>
            </a:r>
          </a:p>
          <a:p>
            <a:endParaRPr lang="en-CA" dirty="0" smtClean="0"/>
          </a:p>
          <a:p>
            <a:r>
              <a:rPr lang="en-CA" dirty="0" smtClean="0"/>
              <a:t>14.8% of high school seniors used a prescription drug for nonmedical reasons or one that was not prescribed for them in the past year.</a:t>
            </a:r>
          </a:p>
          <a:p>
            <a:endParaRPr lang="en-CA" dirty="0" smtClean="0"/>
          </a:p>
          <a:p>
            <a:r>
              <a:rPr lang="en-CA" dirty="0" smtClean="0"/>
              <a:t>After alcohol, tobacco, and marijuana, prescription and over-the-counter medications account for most of the top drugs abused by 12th graders in the past year, with Adderall and Vicodin being the most commonly abused prescription drugs.</a:t>
            </a:r>
          </a:p>
          <a:p>
            <a:endParaRPr lang="en-CA" dirty="0"/>
          </a:p>
        </p:txBody>
      </p:sp>
    </p:spTree>
    <p:extLst>
      <p:ext uri="{BB962C8B-B14F-4D97-AF65-F5344CB8AC3E}">
        <p14:creationId xmlns:p14="http://schemas.microsoft.com/office/powerpoint/2010/main" val="1350031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301006"/>
          </a:xfrm>
        </p:spPr>
        <p:txBody>
          <a:bodyPr/>
          <a:lstStyle/>
          <a:p>
            <a:r>
              <a:rPr lang="en-CA" u="sng" dirty="0" smtClean="0"/>
              <a:t>Screening – using SCARED</a:t>
            </a:r>
            <a:endParaRPr lang="en-CA" u="sng" dirty="0"/>
          </a:p>
        </p:txBody>
      </p:sp>
      <p:sp>
        <p:nvSpPr>
          <p:cNvPr id="3" name="Content Placeholder 2"/>
          <p:cNvSpPr>
            <a:spLocks noGrp="1"/>
          </p:cNvSpPr>
          <p:nvPr>
            <p:ph idx="1"/>
          </p:nvPr>
        </p:nvSpPr>
        <p:spPr>
          <a:xfrm>
            <a:off x="395536" y="1124744"/>
            <a:ext cx="8496944" cy="5328592"/>
          </a:xfrm>
        </p:spPr>
        <p:txBody>
          <a:bodyPr>
            <a:noAutofit/>
          </a:bodyPr>
          <a:lstStyle/>
          <a:p>
            <a:pPr marL="0" indent="0">
              <a:buNone/>
            </a:pPr>
            <a:r>
              <a:rPr lang="en-CA" sz="1800" u="sng" dirty="0"/>
              <a:t>Screen for Child Anxiety Related Disorders (SCARED</a:t>
            </a:r>
            <a:r>
              <a:rPr lang="en-CA" sz="1800" u="sng" dirty="0" smtClean="0"/>
              <a:t>)</a:t>
            </a:r>
          </a:p>
          <a:p>
            <a:pPr marL="0" indent="0">
              <a:buNone/>
            </a:pPr>
            <a:endParaRPr lang="en-CA" sz="1800" b="1" dirty="0" smtClean="0"/>
          </a:p>
          <a:p>
            <a:r>
              <a:rPr lang="en-CA" sz="1800" b="1" dirty="0" smtClean="0"/>
              <a:t>CHILD </a:t>
            </a:r>
            <a:r>
              <a:rPr lang="en-CA" sz="1800" b="1" dirty="0"/>
              <a:t>Version</a:t>
            </a:r>
            <a:r>
              <a:rPr lang="en-CA" sz="1800" dirty="0"/>
              <a:t>—Page 1 of 2 (to be filled out by the CHILD</a:t>
            </a:r>
            <a:r>
              <a:rPr lang="en-CA" sz="1800" dirty="0" smtClean="0"/>
              <a:t>)</a:t>
            </a:r>
          </a:p>
          <a:p>
            <a:endParaRPr lang="en-CA" sz="1800" dirty="0"/>
          </a:p>
          <a:p>
            <a:r>
              <a:rPr lang="en-CA" sz="1800" dirty="0" smtClean="0"/>
              <a:t>Available on line – no cost.</a:t>
            </a:r>
          </a:p>
          <a:p>
            <a:endParaRPr lang="en-CA" sz="1800" dirty="0" smtClean="0"/>
          </a:p>
          <a:p>
            <a:r>
              <a:rPr lang="en-CA" sz="1800" dirty="0" smtClean="0"/>
              <a:t>Sample questions:</a:t>
            </a:r>
          </a:p>
          <a:p>
            <a:pPr lvl="8"/>
            <a:r>
              <a:rPr lang="en-CA" sz="1050" dirty="0" smtClean="0"/>
              <a:t>                                 </a:t>
            </a:r>
            <a:r>
              <a:rPr lang="en-CA" sz="1600" dirty="0" smtClean="0"/>
              <a:t>not true      somewhat true</a:t>
            </a:r>
            <a:r>
              <a:rPr lang="en-CA" sz="1600" dirty="0"/>
              <a:t> </a:t>
            </a:r>
            <a:r>
              <a:rPr lang="en-CA" sz="1600" dirty="0" smtClean="0"/>
              <a:t>      very true</a:t>
            </a:r>
          </a:p>
          <a:p>
            <a:pPr lvl="8"/>
            <a:endParaRPr lang="en-CA" sz="1050" dirty="0"/>
          </a:p>
          <a:p>
            <a:pPr marL="0" indent="0">
              <a:buNone/>
            </a:pPr>
            <a:r>
              <a:rPr lang="en-CA" sz="1800" dirty="0"/>
              <a:t>1. When I feel frightened, it is hard to breathe </a:t>
            </a:r>
            <a:r>
              <a:rPr lang="en-CA" sz="1800" dirty="0" smtClean="0"/>
              <a:t>.</a:t>
            </a:r>
            <a:endParaRPr lang="en-CA" sz="1800" b="1" dirty="0"/>
          </a:p>
          <a:p>
            <a:pPr marL="0" indent="0">
              <a:buNone/>
            </a:pPr>
            <a:r>
              <a:rPr lang="en-CA" sz="1800" dirty="0"/>
              <a:t>2. I get headaches when I am at school. </a:t>
            </a:r>
            <a:endParaRPr lang="en-CA" sz="1800" b="1" dirty="0"/>
          </a:p>
          <a:p>
            <a:pPr marL="0" indent="0">
              <a:buNone/>
            </a:pPr>
            <a:r>
              <a:rPr lang="en-CA" sz="1800" dirty="0"/>
              <a:t>3. I don’t like to be with people I don’t know well. </a:t>
            </a:r>
            <a:endParaRPr lang="en-CA" sz="1800" b="1" dirty="0"/>
          </a:p>
          <a:p>
            <a:pPr marL="0" indent="0">
              <a:buNone/>
            </a:pPr>
            <a:r>
              <a:rPr lang="en-CA" sz="1800" dirty="0"/>
              <a:t>4. I get scared if I sleep away from home. </a:t>
            </a:r>
            <a:endParaRPr lang="en-CA" sz="1800" b="1" dirty="0"/>
          </a:p>
          <a:p>
            <a:pPr marL="0" indent="0">
              <a:buNone/>
            </a:pPr>
            <a:r>
              <a:rPr lang="en-CA" sz="1800" dirty="0"/>
              <a:t>5. I worry about other people liking me. </a:t>
            </a:r>
            <a:endParaRPr lang="en-CA" sz="1800" b="1" dirty="0"/>
          </a:p>
          <a:p>
            <a:pPr marL="0" indent="0">
              <a:buNone/>
            </a:pPr>
            <a:r>
              <a:rPr lang="en-CA" sz="1800" dirty="0"/>
              <a:t>6. When I get frightened, I feel like passing out</a:t>
            </a:r>
            <a:r>
              <a:rPr lang="en-CA" sz="1800" dirty="0" smtClean="0"/>
              <a:t>.</a:t>
            </a:r>
          </a:p>
          <a:p>
            <a:endParaRPr lang="en-CA" sz="1800" dirty="0"/>
          </a:p>
          <a:p>
            <a:r>
              <a:rPr lang="en-CA" sz="1800" dirty="0" smtClean="0"/>
              <a:t>Easy to score – provides insight into the problem (Not Diagnostic)</a:t>
            </a:r>
          </a:p>
          <a:p>
            <a:endParaRPr lang="en-CA" sz="1800" b="1" dirty="0"/>
          </a:p>
        </p:txBody>
      </p:sp>
    </p:spTree>
    <p:extLst>
      <p:ext uri="{BB962C8B-B14F-4D97-AF65-F5344CB8AC3E}">
        <p14:creationId xmlns:p14="http://schemas.microsoft.com/office/powerpoint/2010/main" val="19094192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2792"/>
            <a:ext cx="8229600" cy="1143000"/>
          </a:xfrm>
        </p:spPr>
        <p:txBody>
          <a:bodyPr/>
          <a:lstStyle/>
          <a:p>
            <a:r>
              <a:rPr lang="en-CA" u="sng" dirty="0" smtClean="0"/>
              <a:t>How can counselors help kids?</a:t>
            </a:r>
            <a:endParaRPr lang="en-CA" u="sng" dirty="0"/>
          </a:p>
        </p:txBody>
      </p:sp>
      <p:sp>
        <p:nvSpPr>
          <p:cNvPr id="3" name="Content Placeholder 2"/>
          <p:cNvSpPr>
            <a:spLocks noGrp="1"/>
          </p:cNvSpPr>
          <p:nvPr>
            <p:ph idx="1"/>
          </p:nvPr>
        </p:nvSpPr>
        <p:spPr>
          <a:xfrm>
            <a:off x="467544" y="1196752"/>
            <a:ext cx="8280920" cy="5472608"/>
          </a:xfrm>
        </p:spPr>
        <p:txBody>
          <a:bodyPr>
            <a:normAutofit fontScale="92500" lnSpcReduction="10000"/>
          </a:bodyPr>
          <a:lstStyle/>
          <a:p>
            <a:r>
              <a:rPr lang="en-CA" dirty="0" smtClean="0"/>
              <a:t>Relaxation training (Calm Breathing, Progressive Muscle </a:t>
            </a:r>
            <a:r>
              <a:rPr lang="en-CA" dirty="0"/>
              <a:t>R</a:t>
            </a:r>
            <a:r>
              <a:rPr lang="en-CA" dirty="0" smtClean="0"/>
              <a:t>elaxation, Meditation, Mindfulness).</a:t>
            </a:r>
          </a:p>
          <a:p>
            <a:r>
              <a:rPr lang="en-CA" dirty="0" smtClean="0"/>
              <a:t>Get enough sleep, eat real food, exercise.</a:t>
            </a:r>
          </a:p>
          <a:p>
            <a:r>
              <a:rPr lang="en-CA" dirty="0" smtClean="0"/>
              <a:t>Connect with others – adult supervised activities.</a:t>
            </a:r>
          </a:p>
          <a:p>
            <a:r>
              <a:rPr lang="en-CA" dirty="0" smtClean="0"/>
              <a:t>Connect with nature – walk, run, get outside </a:t>
            </a:r>
            <a:r>
              <a:rPr lang="en-CA" sz="2600" dirty="0" smtClean="0"/>
              <a:t>(away from the video games!!).</a:t>
            </a:r>
          </a:p>
          <a:p>
            <a:r>
              <a:rPr lang="en-CA" dirty="0" smtClean="0"/>
              <a:t>Think positively, teach realistic thinking.</a:t>
            </a:r>
          </a:p>
          <a:p>
            <a:r>
              <a:rPr lang="en-CA" dirty="0" smtClean="0"/>
              <a:t>Cognitive behavior therapy</a:t>
            </a:r>
            <a:r>
              <a:rPr lang="en-CA" dirty="0" smtClean="0"/>
              <a:t>.</a:t>
            </a:r>
          </a:p>
          <a:p>
            <a:r>
              <a:rPr lang="en-CA" dirty="0" smtClean="0"/>
              <a:t>Mindfulness – here and now</a:t>
            </a:r>
            <a:endParaRPr lang="en-CA" dirty="0" smtClean="0"/>
          </a:p>
          <a:p>
            <a:r>
              <a:rPr lang="en-CA" dirty="0" smtClean="0"/>
              <a:t>Big picture – we must reduce the stigma of mental health issues.  (“suck it up” is toxic!)</a:t>
            </a:r>
          </a:p>
          <a:p>
            <a:endParaRPr lang="en-CA" dirty="0" smtClean="0"/>
          </a:p>
          <a:p>
            <a:pPr marL="0" indent="0">
              <a:buNone/>
            </a:pPr>
            <a:endParaRPr lang="en-CA" dirty="0"/>
          </a:p>
        </p:txBody>
      </p:sp>
    </p:spTree>
    <p:extLst>
      <p:ext uri="{BB962C8B-B14F-4D97-AF65-F5344CB8AC3E}">
        <p14:creationId xmlns:p14="http://schemas.microsoft.com/office/powerpoint/2010/main" val="149188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10000"/>
          </a:bodyPr>
          <a:lstStyle/>
          <a:p>
            <a:pPr marL="0" indent="0" algn="ctr">
              <a:buNone/>
            </a:pPr>
            <a:r>
              <a:rPr lang="en-CA" sz="5400" dirty="0" smtClean="0"/>
              <a:t>Questions???</a:t>
            </a:r>
          </a:p>
          <a:p>
            <a:pPr algn="ctr"/>
            <a:endParaRPr lang="en-CA" sz="5400" dirty="0"/>
          </a:p>
          <a:p>
            <a:pPr marL="0" indent="0" algn="ctr">
              <a:buNone/>
            </a:pPr>
            <a:r>
              <a:rPr lang="en-CA" sz="5400" dirty="0" smtClean="0"/>
              <a:t>Thank you!</a:t>
            </a:r>
          </a:p>
          <a:p>
            <a:endParaRPr lang="en-CA" dirty="0"/>
          </a:p>
          <a:p>
            <a:pPr marL="0" indent="0" algn="ctr">
              <a:buNone/>
            </a:pPr>
            <a:endParaRPr lang="en-CA" dirty="0" smtClean="0"/>
          </a:p>
          <a:p>
            <a:pPr marL="0" indent="0" algn="ctr">
              <a:buNone/>
            </a:pPr>
            <a:endParaRPr lang="en-CA" dirty="0"/>
          </a:p>
          <a:p>
            <a:pPr marL="0" indent="0" algn="ctr">
              <a:buNone/>
            </a:pPr>
            <a:r>
              <a:rPr lang="en-CA" dirty="0" smtClean="0"/>
              <a:t>Doug Rogers</a:t>
            </a:r>
          </a:p>
          <a:p>
            <a:pPr marL="0" indent="0" algn="ctr">
              <a:buNone/>
            </a:pPr>
            <a:r>
              <a:rPr lang="en-CA" dirty="0" smtClean="0"/>
              <a:t>Cell: 250-549-6179</a:t>
            </a:r>
          </a:p>
          <a:p>
            <a:pPr marL="0" indent="0" algn="ctr">
              <a:buNone/>
            </a:pPr>
            <a:r>
              <a:rPr lang="en-CA" dirty="0" smtClean="0"/>
              <a:t>drogers@sd22.bc.ca</a:t>
            </a:r>
            <a:endParaRPr lang="en-CA" dirty="0"/>
          </a:p>
        </p:txBody>
      </p:sp>
    </p:spTree>
    <p:extLst>
      <p:ext uri="{BB962C8B-B14F-4D97-AF65-F5344CB8AC3E}">
        <p14:creationId xmlns:p14="http://schemas.microsoft.com/office/powerpoint/2010/main" val="4194221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1000"/>
                                        <p:tgtEl>
                                          <p:spTgt spid="3">
                                            <p:txEl>
                                              <p:pRg st="2" end="2"/>
                                            </p:txEl>
                                          </p:spTgt>
                                        </p:tgtEl>
                                      </p:cBhvr>
                                    </p:animEffect>
                                    <p:anim calcmode="lin" valueType="num">
                                      <p:cBhvr>
                                        <p:cTn id="1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1000"/>
                                        <p:tgtEl>
                                          <p:spTgt spid="3">
                                            <p:txEl>
                                              <p:pRg st="6" end="6"/>
                                            </p:txEl>
                                          </p:spTgt>
                                        </p:tgtEl>
                                      </p:cBhvr>
                                    </p:animEffect>
                                    <p:anim calcmode="lin" valueType="num">
                                      <p:cBhvr>
                                        <p:cTn id="2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1000"/>
                                        <p:tgtEl>
                                          <p:spTgt spid="3">
                                            <p:txEl>
                                              <p:pRg st="7" end="7"/>
                                            </p:txEl>
                                          </p:spTgt>
                                        </p:tgtEl>
                                      </p:cBhvr>
                                    </p:animEffect>
                                    <p:anim calcmode="lin" valueType="num">
                                      <p:cBhvr>
                                        <p:cTn id="3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7" end="7"/>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anim calcmode="lin" valueType="num">
                                      <p:cBhvr>
                                        <p:cTn id="4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8" end="8"/>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marL="0" indent="0" algn="ctr">
              <a:buNone/>
            </a:pPr>
            <a:r>
              <a:rPr lang="en-CA" sz="4000" u="sng" dirty="0" smtClean="0"/>
              <a:t>The plan for today:</a:t>
            </a:r>
          </a:p>
          <a:p>
            <a:r>
              <a:rPr lang="en-CA" dirty="0" smtClean="0"/>
              <a:t>What about Doug?</a:t>
            </a:r>
          </a:p>
          <a:p>
            <a:r>
              <a:rPr lang="en-CA" dirty="0" smtClean="0"/>
              <a:t>Define the problem</a:t>
            </a:r>
          </a:p>
          <a:p>
            <a:r>
              <a:rPr lang="en-CA" dirty="0" smtClean="0"/>
              <a:t>Look at some data – “you can’t solve a problem until you admit you have a problem” (in your best Dr Phil voice)</a:t>
            </a:r>
          </a:p>
          <a:p>
            <a:r>
              <a:rPr lang="en-CA" dirty="0" smtClean="0"/>
              <a:t>Substance Abuse as a coping mechanism</a:t>
            </a:r>
          </a:p>
          <a:p>
            <a:r>
              <a:rPr lang="en-CA" dirty="0" smtClean="0"/>
              <a:t>How can counsellors help kids?</a:t>
            </a:r>
          </a:p>
          <a:p>
            <a:endParaRPr lang="en-CA" dirty="0"/>
          </a:p>
          <a:p>
            <a:r>
              <a:rPr lang="en-CA" dirty="0" smtClean="0"/>
              <a:t>Please ask questions at ANY time</a:t>
            </a:r>
          </a:p>
          <a:p>
            <a:endParaRPr lang="en-CA" dirty="0" smtClean="0"/>
          </a:p>
          <a:p>
            <a:endParaRPr lang="en-CA" dirty="0"/>
          </a:p>
        </p:txBody>
      </p:sp>
    </p:spTree>
    <p:extLst>
      <p:ext uri="{BB962C8B-B14F-4D97-AF65-F5344CB8AC3E}">
        <p14:creationId xmlns:p14="http://schemas.microsoft.com/office/powerpoint/2010/main" val="2530532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850106"/>
          </a:xfrm>
        </p:spPr>
        <p:txBody>
          <a:bodyPr/>
          <a:lstStyle/>
          <a:p>
            <a:r>
              <a:rPr lang="en-CA" dirty="0" smtClean="0"/>
              <a:t>Vernon BC to San Diego</a:t>
            </a:r>
            <a:endParaRPr lang="en-CA" dirty="0"/>
          </a:p>
        </p:txBody>
      </p:sp>
      <p:sp>
        <p:nvSpPr>
          <p:cNvPr id="3" name="Content Placeholder 2"/>
          <p:cNvSpPr>
            <a:spLocks noGrp="1"/>
          </p:cNvSpPr>
          <p:nvPr>
            <p:ph idx="1"/>
          </p:nvPr>
        </p:nvSpPr>
        <p:spPr>
          <a:xfrm>
            <a:off x="467544" y="908720"/>
            <a:ext cx="8219256" cy="5688632"/>
          </a:xfrm>
        </p:spPr>
        <p:txBody>
          <a:bodyPr/>
          <a:lstStyle/>
          <a:p>
            <a:endParaRPr lang="en-C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08720"/>
            <a:ext cx="8496944" cy="58326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01416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76672"/>
            <a:ext cx="8363272" cy="5721499"/>
          </a:xfrm>
        </p:spPr>
        <p:txBody>
          <a:bodyPr/>
          <a:lstStyle/>
          <a:p>
            <a:pPr marL="0" indent="0" algn="ctr">
              <a:buNone/>
            </a:pPr>
            <a:r>
              <a:rPr lang="en-CA" b="1" u="sng" dirty="0" smtClean="0"/>
              <a:t>Things to consider:</a:t>
            </a:r>
          </a:p>
          <a:p>
            <a:pPr marL="0" indent="0">
              <a:buNone/>
            </a:pPr>
            <a:r>
              <a:rPr lang="en-CA" sz="2800" dirty="0" smtClean="0"/>
              <a:t>Anxiety:</a:t>
            </a:r>
          </a:p>
          <a:p>
            <a:pPr lvl="1"/>
            <a:r>
              <a:rPr lang="en-CA" dirty="0" smtClean="0"/>
              <a:t>The most abused drug? </a:t>
            </a:r>
          </a:p>
          <a:p>
            <a:pPr marL="1371600" lvl="3" indent="0">
              <a:buNone/>
            </a:pPr>
            <a:r>
              <a:rPr lang="en-CA" sz="2800" dirty="0"/>
              <a:t>	</a:t>
            </a:r>
            <a:r>
              <a:rPr lang="en-CA" sz="2800" dirty="0" smtClean="0"/>
              <a:t>Food (Sugar)</a:t>
            </a:r>
          </a:p>
          <a:p>
            <a:pPr lvl="1"/>
            <a:r>
              <a:rPr lang="en-CA" dirty="0" smtClean="0"/>
              <a:t>The most underused treatment?</a:t>
            </a:r>
          </a:p>
          <a:p>
            <a:pPr marL="914400" lvl="2" indent="0">
              <a:buNone/>
            </a:pPr>
            <a:r>
              <a:rPr lang="en-CA" sz="2800" dirty="0" smtClean="0"/>
              <a:t>	Exercise</a:t>
            </a:r>
          </a:p>
          <a:p>
            <a:pPr marL="914400" lvl="2" indent="0">
              <a:buNone/>
            </a:pPr>
            <a:endParaRPr lang="en-CA" sz="3200" dirty="0" smtClean="0"/>
          </a:p>
          <a:p>
            <a:pPr marL="914400" lvl="2" indent="0">
              <a:buNone/>
            </a:pPr>
            <a:r>
              <a:rPr lang="en-CA" sz="3200" dirty="0" smtClean="0"/>
              <a:t>“It’s a 21st  century irony, where everything you hoped for in life fills you with anxiety”.</a:t>
            </a:r>
          </a:p>
          <a:p>
            <a:pPr marL="914400" lvl="2" indent="0">
              <a:buNone/>
            </a:pPr>
            <a:r>
              <a:rPr lang="en-CA" sz="2800" dirty="0"/>
              <a:t> </a:t>
            </a:r>
            <a:r>
              <a:rPr lang="en-CA" sz="2800" dirty="0" smtClean="0"/>
              <a:t>        </a:t>
            </a:r>
            <a:r>
              <a:rPr lang="en-CA" sz="1800" dirty="0" smtClean="0"/>
              <a:t>F**ked Up  front man Damian Abraham</a:t>
            </a:r>
            <a:endParaRPr lang="en-CA" sz="1800" dirty="0"/>
          </a:p>
        </p:txBody>
      </p:sp>
    </p:spTree>
    <p:extLst>
      <p:ext uri="{BB962C8B-B14F-4D97-AF65-F5344CB8AC3E}">
        <p14:creationId xmlns:p14="http://schemas.microsoft.com/office/powerpoint/2010/main" val="3039558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anim calcmode="lin" valueType="num">
                                      <p:cBhvr>
                                        <p:cTn id="4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47248" cy="706090"/>
          </a:xfrm>
        </p:spPr>
        <p:txBody>
          <a:bodyPr>
            <a:normAutofit fontScale="90000"/>
          </a:bodyPr>
          <a:lstStyle/>
          <a:p>
            <a:r>
              <a:rPr lang="en-CA" u="sng" dirty="0" smtClean="0"/>
              <a:t>Some Definitions:</a:t>
            </a:r>
            <a:endParaRPr lang="en-CA" u="sng" dirty="0"/>
          </a:p>
        </p:txBody>
      </p:sp>
      <p:sp>
        <p:nvSpPr>
          <p:cNvPr id="3" name="Content Placeholder 2"/>
          <p:cNvSpPr>
            <a:spLocks noGrp="1"/>
          </p:cNvSpPr>
          <p:nvPr>
            <p:ph idx="1"/>
          </p:nvPr>
        </p:nvSpPr>
        <p:spPr>
          <a:xfrm>
            <a:off x="323528" y="1196752"/>
            <a:ext cx="8424936" cy="5328592"/>
          </a:xfrm>
        </p:spPr>
        <p:txBody>
          <a:bodyPr>
            <a:normAutofit fontScale="92500" lnSpcReduction="10000"/>
          </a:bodyPr>
          <a:lstStyle/>
          <a:p>
            <a:pPr marL="0" indent="0">
              <a:buNone/>
            </a:pPr>
            <a:r>
              <a:rPr lang="en-CA" sz="2400" b="1" u="sng" dirty="0" smtClean="0">
                <a:effectLst/>
              </a:rPr>
              <a:t>Anxiety</a:t>
            </a:r>
            <a:r>
              <a:rPr lang="en-CA" sz="2400" dirty="0" smtClean="0">
                <a:effectLst/>
              </a:rPr>
              <a:t> is a general term for several disorders that cause nervousness, fear, apprehension, and worrying. These disorders affect how we feel and behave, and they can manifest real physical symptoms. Mild anxiety is vague and unsettling, while severe anxiety can be extremely debilitating, having a serious impact on daily life. Anxiety is a multisystem response to a perceived threat or danger. (medicalnewstoday.com)</a:t>
            </a:r>
          </a:p>
          <a:p>
            <a:pPr marL="0" indent="0">
              <a:buNone/>
            </a:pPr>
            <a:r>
              <a:rPr lang="en-CA" sz="2400" dirty="0" smtClean="0"/>
              <a:t>*</a:t>
            </a:r>
            <a:r>
              <a:rPr lang="en-CA" sz="2400" dirty="0"/>
              <a:t> </a:t>
            </a:r>
            <a:r>
              <a:rPr lang="en-CA" sz="2400" dirty="0" smtClean="0"/>
              <a:t>Little or no hope is another hallmark.</a:t>
            </a:r>
            <a:endParaRPr lang="en-CA" sz="2400" dirty="0" smtClean="0">
              <a:effectLst/>
            </a:endParaRPr>
          </a:p>
          <a:p>
            <a:pPr marL="0" indent="0">
              <a:buNone/>
            </a:pPr>
            <a:r>
              <a:rPr lang="en-CA" sz="2400" dirty="0" smtClean="0"/>
              <a:t>* </a:t>
            </a:r>
            <a:r>
              <a:rPr lang="en-CA" sz="2400" b="1" dirty="0" smtClean="0">
                <a:effectLst/>
              </a:rPr>
              <a:t>Anxiety becomes a problem when our body reacts in the absence </a:t>
            </a:r>
            <a:r>
              <a:rPr lang="en-CA" sz="2400" b="1" dirty="0" smtClean="0"/>
              <a:t>of </a:t>
            </a:r>
            <a:r>
              <a:rPr lang="en-CA" sz="2400" b="1" dirty="0" smtClean="0">
                <a:effectLst/>
              </a:rPr>
              <a:t>real danger.</a:t>
            </a:r>
            <a:r>
              <a:rPr lang="en-CA" sz="2400" dirty="0" smtClean="0">
                <a:effectLst/>
              </a:rPr>
              <a:t> </a:t>
            </a:r>
            <a:endParaRPr lang="en-CA" sz="2400" dirty="0" smtClean="0"/>
          </a:p>
          <a:p>
            <a:pPr marL="0" indent="0">
              <a:buNone/>
            </a:pPr>
            <a:endParaRPr lang="en-CA" sz="2400" dirty="0" smtClean="0"/>
          </a:p>
          <a:p>
            <a:pPr marL="0" indent="0">
              <a:buNone/>
            </a:pPr>
            <a:r>
              <a:rPr lang="en-CA" sz="2400" u="sng" dirty="0" smtClean="0"/>
              <a:t>Teenage angst</a:t>
            </a:r>
            <a:r>
              <a:rPr lang="en-CA" sz="2400" dirty="0" smtClean="0"/>
              <a:t>: stressful and anxious feelings. Sometimes angry, parents often caught in the middle!</a:t>
            </a:r>
          </a:p>
          <a:p>
            <a:pPr marL="0" indent="0">
              <a:buNone/>
            </a:pPr>
            <a:r>
              <a:rPr lang="en-CA" sz="2400" dirty="0" smtClean="0"/>
              <a:t>Teen angst can come from many places – hair, dress, friends, phones………….</a:t>
            </a:r>
          </a:p>
          <a:p>
            <a:pPr marL="0" indent="0">
              <a:buNone/>
            </a:pPr>
            <a:r>
              <a:rPr lang="en-CA" sz="2400" dirty="0" smtClean="0"/>
              <a:t>* Still hopeful.</a:t>
            </a:r>
            <a:endParaRPr lang="en-CA" sz="2400" dirty="0"/>
          </a:p>
        </p:txBody>
      </p:sp>
    </p:spTree>
    <p:extLst>
      <p:ext uri="{BB962C8B-B14F-4D97-AF65-F5344CB8AC3E}">
        <p14:creationId xmlns:p14="http://schemas.microsoft.com/office/powerpoint/2010/main" val="370665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435280" cy="6264696"/>
          </a:xfrm>
        </p:spPr>
        <p:txBody>
          <a:bodyPr>
            <a:normAutofit fontScale="62500" lnSpcReduction="20000"/>
          </a:bodyPr>
          <a:lstStyle/>
          <a:p>
            <a:pPr marL="0" indent="0" algn="ctr">
              <a:buNone/>
            </a:pPr>
            <a:r>
              <a:rPr lang="en-CA" b="1" u="sng" dirty="0" smtClean="0">
                <a:effectLst/>
              </a:rPr>
              <a:t>How Much Anxiety is too Much?</a:t>
            </a:r>
          </a:p>
          <a:p>
            <a:pPr marL="0" indent="0">
              <a:buNone/>
            </a:pPr>
            <a:endParaRPr lang="en-CA" sz="3100" dirty="0" smtClean="0">
              <a:effectLst/>
            </a:endParaRPr>
          </a:p>
          <a:p>
            <a:pPr marL="0" indent="0">
              <a:buNone/>
            </a:pPr>
            <a:r>
              <a:rPr lang="en-CA" sz="3100" dirty="0" smtClean="0">
                <a:effectLst/>
              </a:rPr>
              <a:t>Here are some of the signs of excess anxiety:</a:t>
            </a:r>
          </a:p>
          <a:p>
            <a:endParaRPr lang="en-CA" sz="3100" dirty="0" smtClean="0">
              <a:effectLst/>
            </a:endParaRPr>
          </a:p>
          <a:p>
            <a:r>
              <a:rPr lang="en-CA" dirty="0" smtClean="0">
                <a:effectLst/>
              </a:rPr>
              <a:t>You feel anxious, worried, or afraid for no reason at all. Normally, teens feel anxiety because of something specific -- like a test or going out on a date. But if there's no obvious reason for your feelings, your anxiety level may be too high.</a:t>
            </a:r>
          </a:p>
          <a:p>
            <a:endParaRPr lang="en-CA" dirty="0" smtClean="0">
              <a:effectLst/>
            </a:endParaRPr>
          </a:p>
          <a:p>
            <a:r>
              <a:rPr lang="en-CA" dirty="0" smtClean="0">
                <a:effectLst/>
              </a:rPr>
              <a:t>You worry too much about everyday events or activities. Some worry is normal. But if you're constantly worrying about things that are not unusual, your anxiety level is too high.</a:t>
            </a:r>
          </a:p>
          <a:p>
            <a:endParaRPr lang="en-CA" dirty="0" smtClean="0">
              <a:effectLst/>
            </a:endParaRPr>
          </a:p>
          <a:p>
            <a:r>
              <a:rPr lang="en-CA" dirty="0" smtClean="0">
                <a:effectLst/>
              </a:rPr>
              <a:t>You continually check whether you did something right. While it's normal to check something you did to make sure it's right, continuing to check it again and again is a sign that you have way too much anxiety.</a:t>
            </a:r>
          </a:p>
          <a:p>
            <a:endParaRPr lang="en-CA" dirty="0" smtClean="0">
              <a:effectLst/>
            </a:endParaRPr>
          </a:p>
          <a:p>
            <a:r>
              <a:rPr lang="en-CA" dirty="0" smtClean="0">
                <a:effectLst/>
              </a:rPr>
              <a:t>You're so panicky you're unable to function in certain specific situations -- like taking tests or socializing with friends.</a:t>
            </a:r>
          </a:p>
          <a:p>
            <a:endParaRPr lang="en-CA" b="1" dirty="0" smtClean="0">
              <a:effectLst/>
            </a:endParaRPr>
          </a:p>
          <a:p>
            <a:r>
              <a:rPr lang="en-CA" b="1" dirty="0" smtClean="0"/>
              <a:t>Again, </a:t>
            </a:r>
            <a:r>
              <a:rPr lang="en-CA" b="1" dirty="0" smtClean="0">
                <a:effectLst/>
              </a:rPr>
              <a:t>Anxiety becomes a problem when our body reacts in the absence </a:t>
            </a:r>
            <a:r>
              <a:rPr lang="en-CA" b="1" dirty="0" smtClean="0"/>
              <a:t>of </a:t>
            </a:r>
            <a:r>
              <a:rPr lang="en-CA" b="1" dirty="0" smtClean="0">
                <a:effectLst/>
              </a:rPr>
              <a:t>real danger.</a:t>
            </a:r>
            <a:r>
              <a:rPr lang="en-CA" dirty="0" smtClean="0">
                <a:effectLst/>
              </a:rPr>
              <a:t> </a:t>
            </a:r>
            <a:endParaRPr lang="en-CA" dirty="0" smtClean="0"/>
          </a:p>
          <a:p>
            <a:endParaRPr lang="en-CA" dirty="0" smtClean="0">
              <a:effectLst/>
            </a:endParaRPr>
          </a:p>
          <a:p>
            <a:endParaRPr lang="en-CA" dirty="0"/>
          </a:p>
        </p:txBody>
      </p:sp>
    </p:spTree>
    <p:extLst>
      <p:ext uri="{BB962C8B-B14F-4D97-AF65-F5344CB8AC3E}">
        <p14:creationId xmlns:p14="http://schemas.microsoft.com/office/powerpoint/2010/main" val="337210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fade">
                                      <p:cBhvr>
                                        <p:cTn id="49" dur="1000"/>
                                        <p:tgtEl>
                                          <p:spTgt spid="3">
                                            <p:txEl>
                                              <p:pRg st="12" end="12"/>
                                            </p:txEl>
                                          </p:spTgt>
                                        </p:tgtEl>
                                      </p:cBhvr>
                                    </p:animEffect>
                                    <p:anim calcmode="lin" valueType="num">
                                      <p:cBhvr>
                                        <p:cTn id="50"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u="sng" dirty="0" smtClean="0"/>
              <a:t>The problem….some data</a:t>
            </a:r>
            <a:endParaRPr lang="en-CA" u="sng" dirty="0"/>
          </a:p>
        </p:txBody>
      </p:sp>
      <p:sp>
        <p:nvSpPr>
          <p:cNvPr id="3" name="Content Placeholder 2"/>
          <p:cNvSpPr>
            <a:spLocks noGrp="1"/>
          </p:cNvSpPr>
          <p:nvPr>
            <p:ph idx="1"/>
          </p:nvPr>
        </p:nvSpPr>
        <p:spPr>
          <a:xfrm>
            <a:off x="457200" y="1268760"/>
            <a:ext cx="8363272" cy="5256584"/>
          </a:xfrm>
        </p:spPr>
        <p:txBody>
          <a:bodyPr/>
          <a:lstStyle/>
          <a:p>
            <a:r>
              <a:rPr lang="en-CA" dirty="0" smtClean="0"/>
              <a:t>2013 study: Toronto District School Board asked students questions about their emotional well-being.</a:t>
            </a:r>
          </a:p>
          <a:p>
            <a:r>
              <a:rPr lang="en-CA" dirty="0" smtClean="0"/>
              <a:t>103,000 participants.</a:t>
            </a:r>
          </a:p>
          <a:p>
            <a:r>
              <a:rPr lang="en-CA" dirty="0" smtClean="0"/>
              <a:t>Grades 7 to 12.</a:t>
            </a:r>
          </a:p>
          <a:p>
            <a:r>
              <a:rPr lang="en-CA" dirty="0" smtClean="0"/>
              <a:t>The majority of students reported that they are nervous or anxious all the time.</a:t>
            </a:r>
          </a:p>
          <a:p>
            <a:r>
              <a:rPr lang="en-CA" dirty="0" smtClean="0"/>
              <a:t>Wake up call for parents, teachers, counselors, school boards and governments.</a:t>
            </a:r>
            <a:endParaRPr lang="en-CA" dirty="0"/>
          </a:p>
        </p:txBody>
      </p:sp>
    </p:spTree>
    <p:extLst>
      <p:ext uri="{BB962C8B-B14F-4D97-AF65-F5344CB8AC3E}">
        <p14:creationId xmlns:p14="http://schemas.microsoft.com/office/powerpoint/2010/main" val="2792538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4" descr="Image 1 of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1282" y="548680"/>
            <a:ext cx="8589189" cy="5976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304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dirty="0"/>
          </a:p>
        </p:txBody>
      </p:sp>
      <p:pic>
        <p:nvPicPr>
          <p:cNvPr id="4" name="Picture 75" descr="Image 2 of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1" y="548680"/>
            <a:ext cx="8712968" cy="5874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1852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52F4E391AFD1B42A1C8C2B346F59097" ma:contentTypeVersion="1" ma:contentTypeDescription="Create a new document." ma:contentTypeScope="" ma:versionID="864f2544accb5bc29d05bc36ea276d74">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3D8C27ED-E8C6-4467-BF3D-99270EFDF954}"/>
</file>

<file path=customXml/itemProps2.xml><?xml version="1.0" encoding="utf-8"?>
<ds:datastoreItem xmlns:ds="http://schemas.openxmlformats.org/officeDocument/2006/customXml" ds:itemID="{E4105A20-1783-49E7-8A19-9BDEDD2A0B25}"/>
</file>

<file path=customXml/itemProps3.xml><?xml version="1.0" encoding="utf-8"?>
<ds:datastoreItem xmlns:ds="http://schemas.openxmlformats.org/officeDocument/2006/customXml" ds:itemID="{2288FC1F-01D9-46C3-87CC-9423879727EC}"/>
</file>

<file path=docProps/app.xml><?xml version="1.0" encoding="utf-8"?>
<Properties xmlns="http://schemas.openxmlformats.org/officeDocument/2006/extended-properties" xmlns:vt="http://schemas.openxmlformats.org/officeDocument/2006/docPropsVTypes">
  <TotalTime>294</TotalTime>
  <Words>1057</Words>
  <Application>Microsoft Office PowerPoint</Application>
  <PresentationFormat>On-screen Show (4:3)</PresentationFormat>
  <Paragraphs>123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Anxiety: The Rise in Student Self-Medication</vt:lpstr>
      <vt:lpstr>PowerPoint Presentation</vt:lpstr>
      <vt:lpstr>Vernon BC to San Diego</vt:lpstr>
      <vt:lpstr>PowerPoint Presentation</vt:lpstr>
      <vt:lpstr>Some Definitions:</vt:lpstr>
      <vt:lpstr>PowerPoint Presentation</vt:lpstr>
      <vt:lpstr>The problem….some data</vt:lpstr>
      <vt:lpstr>PowerPoint Presentation</vt:lpstr>
      <vt:lpstr>PowerPoint Presentation</vt:lpstr>
      <vt:lpstr>PowerPoint Presentation</vt:lpstr>
      <vt:lpstr>PowerPoint Presentation</vt:lpstr>
      <vt:lpstr>Drug use as a coping mechanism</vt:lpstr>
      <vt:lpstr>Drug use as a coping mechanism</vt:lpstr>
      <vt:lpstr>PowerPoint Presentation</vt:lpstr>
      <vt:lpstr>Screening – using SCARED</vt:lpstr>
      <vt:lpstr>How can counselors help kids?</vt:lpstr>
      <vt:lpstr>PowerPoint Presentation</vt:lpstr>
    </vt:vector>
  </TitlesOfParts>
  <Company>SD22 Elementary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Anxiety: The Rise in Student Self-Medication</dc:title>
  <dc:creator>SD22</dc:creator>
  <cp:lastModifiedBy>SD22</cp:lastModifiedBy>
  <cp:revision>29</cp:revision>
  <dcterms:created xsi:type="dcterms:W3CDTF">2014-09-25T16:07:29Z</dcterms:created>
  <dcterms:modified xsi:type="dcterms:W3CDTF">2014-11-07T20:27:24Z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0x010100852F4E391AFD1B42A1C8C2B346F59097</vt:lpwstr>
  </property>
</Properties>
</file>